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entation.xml" ContentType="application/vnd.openxmlformats-officedocument.presentationml.presentation.main+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25" r:id="rId1"/>
    <p:sldMasterId id="2147483841" r:id="rId2"/>
  </p:sldMasterIdLst>
  <p:notesMasterIdLst>
    <p:notesMasterId r:id="rId37"/>
  </p:notesMasterIdLst>
  <p:handoutMasterIdLst>
    <p:handoutMasterId r:id="rId38"/>
  </p:handoutMasterIdLst>
  <p:sldIdLst>
    <p:sldId id="271" r:id="rId3"/>
    <p:sldId id="272" r:id="rId4"/>
    <p:sldId id="273" r:id="rId5"/>
    <p:sldId id="274" r:id="rId6"/>
    <p:sldId id="275" r:id="rId7"/>
    <p:sldId id="276" r:id="rId8"/>
    <p:sldId id="277" r:id="rId9"/>
    <p:sldId id="278" r:id="rId10"/>
    <p:sldId id="305" r:id="rId11"/>
    <p:sldId id="304" r:id="rId12"/>
    <p:sldId id="280" r:id="rId13"/>
    <p:sldId id="281" r:id="rId14"/>
    <p:sldId id="282" r:id="rId15"/>
    <p:sldId id="283" r:id="rId16"/>
    <p:sldId id="284" r:id="rId17"/>
    <p:sldId id="307" r:id="rId18"/>
    <p:sldId id="309" r:id="rId19"/>
    <p:sldId id="310" r:id="rId20"/>
    <p:sldId id="288" r:id="rId21"/>
    <p:sldId id="289" r:id="rId22"/>
    <p:sldId id="290" r:id="rId23"/>
    <p:sldId id="291" r:id="rId24"/>
    <p:sldId id="311" r:id="rId25"/>
    <p:sldId id="312" r:id="rId26"/>
    <p:sldId id="294" r:id="rId27"/>
    <p:sldId id="295" r:id="rId28"/>
    <p:sldId id="296" r:id="rId29"/>
    <p:sldId id="297" r:id="rId30"/>
    <p:sldId id="298" r:id="rId31"/>
    <p:sldId id="299" r:id="rId32"/>
    <p:sldId id="300" r:id="rId33"/>
    <p:sldId id="301" r:id="rId34"/>
    <p:sldId id="302" r:id="rId35"/>
    <p:sldId id="303" r:id="rId36"/>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63" userDrawn="1">
          <p15:clr>
            <a:srgbClr val="A4A3A4"/>
          </p15:clr>
        </p15:guide>
        <p15:guide id="6" orient="horz" pos="2387"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imiaomiaozjhw" initials="s" lastIdx="56" clrIdx="0">
    <p:extLst>
      <p:ext uri="{19B8F6BF-5375-455C-9EA6-DF929625EA0E}">
        <p15:presenceInfo xmlns:p15="http://schemas.microsoft.com/office/powerpoint/2012/main" userId="S-1-5-21-147214757-305610072-1517763936-6685495" providerId="AD"/>
      </p:ext>
    </p:extLst>
  </p:cmAuthor>
  <p:cmAuthor id="2" name="Zhushigeng (Vinson)" initials="Z(" lastIdx="1" clrIdx="1">
    <p:extLst>
      <p:ext uri="{19B8F6BF-5375-455C-9EA6-DF929625EA0E}">
        <p15:presenceInfo xmlns:p15="http://schemas.microsoft.com/office/powerpoint/2012/main" userId="S-1-5-21-147214757-305610072-1517763936-2286553" providerId="AD"/>
      </p:ext>
    </p:extLst>
  </p:cmAuthor>
  <p:cmAuthor id="3" name="Lixianzhi (Nick)" initials="L(" lastIdx="14" clrIdx="2">
    <p:extLst>
      <p:ext uri="{19B8F6BF-5375-455C-9EA6-DF929625EA0E}">
        <p15:presenceInfo xmlns:p15="http://schemas.microsoft.com/office/powerpoint/2012/main" userId="S-1-5-21-147214757-305610072-1517763936-33122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EC7061"/>
    <a:srgbClr val="FFD17D"/>
    <a:srgbClr val="BDE7F6"/>
    <a:srgbClr val="F4FBFE"/>
    <a:srgbClr val="F3FBFE"/>
    <a:srgbClr val="99DFF9"/>
    <a:srgbClr val="FFF2CC"/>
    <a:srgbClr val="151515"/>
    <a:srgbClr val="C7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4" autoAdjust="0"/>
    <p:restoredTop sz="86513" autoAdjust="0"/>
  </p:normalViewPr>
  <p:slideViewPr>
    <p:cSldViewPr snapToGrid="0" snapToObjects="1">
      <p:cViewPr varScale="1">
        <p:scale>
          <a:sx n="89" d="100"/>
          <a:sy n="89" d="100"/>
        </p:scale>
        <p:origin x="66" y="246"/>
      </p:cViewPr>
      <p:guideLst>
        <p:guide pos="3863"/>
        <p:guide orient="horz" pos="238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0" d="100"/>
          <a:sy n="80" d="100"/>
        </p:scale>
        <p:origin x="2604"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46" Type="http://schemas.openxmlformats.org/officeDocument/2006/relationships/customXml" Target="../customXml/item3.xml"/><Relationship Id="rId20" Type="http://schemas.openxmlformats.org/officeDocument/2006/relationships/slide" Target="slides/slide18.xml"/><Relationship Id="rId4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8/11/2020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791564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41894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Fields in a VRRP Advertisement packet:</a:t>
            </a:r>
            <a:endParaRPr lang="en-US" altLang="zh-CN" dirty="0">
              <a:latin typeface="Huawei Sans" panose="020C0503030203020204" pitchFamily="34" charset="0"/>
            </a:endParaRPr>
          </a:p>
          <a:p>
            <a:pPr lvl="1"/>
            <a:r>
              <a:rPr dirty="0" err="1">
                <a:latin typeface="Huawei Sans" panose="020C0503030203020204" pitchFamily="34" charset="0"/>
              </a:rPr>
              <a:t>Ver</a:t>
            </a:r>
            <a:r>
              <a:rPr dirty="0">
                <a:latin typeface="Huawei Sans" panose="020C0503030203020204" pitchFamily="34" charset="0"/>
              </a:rPr>
              <a:t>: VRRP has two versions. VRRPv2 applies only to IPv4 networks, and VRRPv3 applies to both IPv4 and IPv6 networks.</a:t>
            </a:r>
            <a:endParaRPr lang="en-US" altLang="zh-CN" dirty="0">
              <a:latin typeface="Huawei Sans" panose="020C0503030203020204" pitchFamily="34" charset="0"/>
            </a:endParaRPr>
          </a:p>
          <a:p>
            <a:pPr lvl="1"/>
            <a:r>
              <a:rPr dirty="0">
                <a:latin typeface="Huawei Sans" panose="020C0503030203020204" pitchFamily="34" charset="0"/>
              </a:rPr>
              <a:t>Virtual </a:t>
            </a:r>
            <a:r>
              <a:rPr dirty="0" err="1">
                <a:latin typeface="Huawei Sans" panose="020C0503030203020204" pitchFamily="34" charset="0"/>
              </a:rPr>
              <a:t>Rtr</a:t>
            </a:r>
            <a:r>
              <a:rPr dirty="0">
                <a:latin typeface="Huawei Sans" panose="020C0503030203020204" pitchFamily="34" charset="0"/>
              </a:rPr>
              <a:t> ID: Virtual router ID associated with the packet. </a:t>
            </a:r>
          </a:p>
          <a:p>
            <a:pPr lvl="1"/>
            <a:r>
              <a:rPr dirty="0">
                <a:latin typeface="Huawei Sans" panose="020C0503030203020204" pitchFamily="34" charset="0"/>
              </a:rPr>
              <a:t>Priority: Priority of the VRRP router that sends the VRRP packet.</a:t>
            </a:r>
          </a:p>
          <a:p>
            <a:pPr lvl="1"/>
            <a:r>
              <a:rPr dirty="0">
                <a:latin typeface="Huawei Sans" panose="020C0503030203020204" pitchFamily="34" charset="0"/>
              </a:rPr>
              <a:t>Count IP </a:t>
            </a:r>
            <a:r>
              <a:rPr dirty="0" err="1">
                <a:latin typeface="Huawei Sans" panose="020C0503030203020204" pitchFamily="34" charset="0"/>
              </a:rPr>
              <a:t>Addrs</a:t>
            </a:r>
            <a:r>
              <a:rPr dirty="0">
                <a:latin typeface="Huawei Sans" panose="020C0503030203020204" pitchFamily="34" charset="0"/>
              </a:rPr>
              <a:t>: Number of virtual IP addresses contained in the VRRP packet.</a:t>
            </a:r>
          </a:p>
          <a:p>
            <a:pPr lvl="1"/>
            <a:r>
              <a:rPr dirty="0" err="1">
                <a:latin typeface="Huawei Sans" panose="020C0503030203020204" pitchFamily="34" charset="0"/>
              </a:rPr>
              <a:t>Auth</a:t>
            </a:r>
            <a:r>
              <a:rPr dirty="0">
                <a:latin typeface="Huawei Sans" panose="020C0503030203020204" pitchFamily="34" charset="0"/>
              </a:rPr>
              <a:t> Type: VRRP supports non-authentication, plain</a:t>
            </a:r>
            <a:r>
              <a:rPr lang="en-US" dirty="0">
                <a:latin typeface="Huawei Sans" panose="020C0503030203020204" pitchFamily="34" charset="0"/>
              </a:rPr>
              <a:t>-</a:t>
            </a:r>
            <a:r>
              <a:rPr dirty="0">
                <a:latin typeface="Huawei Sans" panose="020C0503030203020204" pitchFamily="34" charset="0"/>
              </a:rPr>
              <a:t>text password authentication, and MD5 authentication</a:t>
            </a:r>
            <a:r>
              <a:rPr lang="en-US" dirty="0">
                <a:latin typeface="Huawei Sans" panose="020C0503030203020204" pitchFamily="34" charset="0"/>
              </a:rPr>
              <a:t>,</a:t>
            </a:r>
            <a:r>
              <a:rPr dirty="0">
                <a:latin typeface="Huawei Sans" panose="020C0503030203020204" pitchFamily="34" charset="0"/>
              </a:rPr>
              <a:t> corresponding to values 0, 1, and 2, respectively.</a:t>
            </a:r>
          </a:p>
          <a:p>
            <a:pPr lvl="1"/>
            <a:r>
              <a:rPr dirty="0" err="1">
                <a:latin typeface="Huawei Sans" panose="020C0503030203020204" pitchFamily="34" charset="0"/>
              </a:rPr>
              <a:t>Adver</a:t>
            </a:r>
            <a:r>
              <a:rPr dirty="0">
                <a:latin typeface="Huawei Sans" panose="020C0503030203020204" pitchFamily="34" charset="0"/>
              </a:rPr>
              <a:t> </a:t>
            </a:r>
            <a:r>
              <a:rPr dirty="0" err="1">
                <a:latin typeface="Huawei Sans" panose="020C0503030203020204" pitchFamily="34" charset="0"/>
              </a:rPr>
              <a:t>Int</a:t>
            </a:r>
            <a:r>
              <a:rPr dirty="0">
                <a:latin typeface="Huawei Sans" panose="020C0503030203020204" pitchFamily="34" charset="0"/>
              </a:rPr>
              <a:t>: Interval for sending VRRP Advertisement packets. The default value is 1s.</a:t>
            </a:r>
          </a:p>
          <a:p>
            <a:pPr lvl="1"/>
            <a:r>
              <a:rPr dirty="0">
                <a:latin typeface="Huawei Sans" panose="020C0503030203020204" pitchFamily="34" charset="0"/>
              </a:rPr>
              <a:t>IP Address: Virtual IP address of the associated virtual router. Multiple IP addresses can be configured.</a:t>
            </a:r>
          </a:p>
          <a:p>
            <a:pPr lvl="1"/>
            <a:r>
              <a:rPr dirty="0">
                <a:latin typeface="Huawei Sans" panose="020C0503030203020204" pitchFamily="34" charset="0"/>
              </a:rPr>
              <a:t>Authentication Data: Password required for authentication.</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198821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0112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27965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A startup event can be automatically triggered by the system after VRRP is configured or triggered by the change of the lower-layer link from unavailable to available on the interface configured with VRRP.</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68210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17317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If a VRRP-enabled device in Initialize state receives an interface Up message and its priority is lower than 255, it switches to the Backup state. The device switches to the Master state when the </a:t>
            </a:r>
            <a:r>
              <a:rPr lang="en-US" altLang="zh-CN" sz="1100" dirty="0">
                <a:latin typeface="Huawei Sans" panose="020C0503030203020204" pitchFamily="34" charset="0"/>
              </a:rPr>
              <a:t>MASTER_DOWN timer</a:t>
            </a:r>
            <a:r>
              <a:rPr dirty="0">
                <a:latin typeface="Huawei Sans" panose="020C0503030203020204" pitchFamily="34" charset="0"/>
              </a:rPr>
              <a:t> expires.</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If the device with a higher priority and the device with a lower priority start in sequence, the device with a higher priority enters the Master state first. After receiving a VRRP Advertisement packet with a higher priority, the device with a lower priority remains in Backup state.</a:t>
            </a:r>
            <a:endParaRPr lang="en-US" altLang="zh-CN" dirty="0">
              <a:latin typeface="Huawei Sans" panose="020C0503030203020204" pitchFamily="34" charset="0"/>
            </a:endParaRPr>
          </a:p>
          <a:p>
            <a:r>
              <a:rPr dirty="0">
                <a:latin typeface="Huawei Sans" panose="020C0503030203020204" pitchFamily="34" charset="0"/>
              </a:rPr>
              <a:t>If the device with a lower priority and the device with a higher priority start in sequence, the device with a lower priority switches from the Backup state to the Master state first. After receiving the VRRP Advertisement packet with a lower priority, the device with a higher priority switches to the Master state.</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6667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If a VRRP-enabled device in Initialize state receives an interface Up message and its priority is lower than 255, it switches to the Backup state. The device switches to the Master state when the </a:t>
            </a:r>
            <a:r>
              <a:rPr lang="en-US" altLang="zh-CN" sz="1100" dirty="0">
                <a:latin typeface="Huawei Sans" panose="020C0503030203020204" pitchFamily="34" charset="0"/>
              </a:rPr>
              <a:t>MASTER_DOWN timer</a:t>
            </a:r>
            <a:r>
              <a:rPr dirty="0">
                <a:latin typeface="Huawei Sans" panose="020C0503030203020204" pitchFamily="34" charset="0"/>
              </a:rPr>
              <a:t> expires.</a:t>
            </a:r>
            <a:endParaRPr lang="en-US" altLang="zh-CN"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If the device with a higher priority and the device with a lower priority start in sequence, the device with a higher priority enters the Master state first. After receiving a VRRP Advertisement packet with a higher priority, the device with a lower priority remains in Backup state.</a:t>
            </a:r>
            <a:endParaRPr lang="en-US" altLang="zh-CN" dirty="0">
              <a:latin typeface="Huawei Sans" panose="020C0503030203020204" pitchFamily="34" charset="0"/>
            </a:endParaRPr>
          </a:p>
          <a:p>
            <a:r>
              <a:rPr dirty="0">
                <a:latin typeface="Huawei Sans" panose="020C0503030203020204" pitchFamily="34" charset="0"/>
              </a:rPr>
              <a:t>If the device with a lower priority and the device with a higher priority start in sequence, the device with a lower priority switches from the Backup state to the Master state first. After receiving the VRRP Advertisement packet with a lower priority, the device with a higher priority switches to the Master state.</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849730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a:solidFill>
                  <a:schemeClr val="tx1"/>
                </a:solidFill>
                <a:latin typeface="Huawei Sans" panose="020C0503030203020204" pitchFamily="34" charset="0"/>
              </a:rPr>
              <a:t>In most cases, the interface IP address of a VRRP router does not overlap with the IP address of a virtual router. That is, an independent IP address is planned for the virtual router instead of the interface IP address of a router. There is also an exception. For example, if IP addresses are insufficient on some networks, the interface IP address of a router may be used as the IP address of the virtual router. In this case, the router becomes the master.</a:t>
            </a:r>
          </a:p>
          <a:p>
            <a:pPr marL="180000" indent="-180000"/>
            <a:r>
              <a:rPr>
                <a:latin typeface="Huawei Sans" panose="020C0503030203020204" pitchFamily="34" charset="0"/>
              </a:rPr>
              <a:t>The priority of a VRRP-enabled interface cannot be manually set to 255. When the IP address of an interface is configured as the IP address owner, the priority of the interface automatically changes to 255.</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5116588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If the master gives up the master role (for example, the master is deleted from the VRRP group), it sends VRRP Advertisement packets carrying a priority of 0 to the backups. Without waiting for the </a:t>
            </a:r>
            <a:r>
              <a:rPr lang="en-US" altLang="zh-CN" sz="1100" dirty="0">
                <a:latin typeface="Huawei Sans" panose="020C0503030203020204" pitchFamily="34" charset="0"/>
              </a:rPr>
              <a:t>MASTER_DOWN timer </a:t>
            </a:r>
            <a:r>
              <a:rPr dirty="0">
                <a:latin typeface="Huawei Sans" panose="020C0503030203020204" pitchFamily="34" charset="0"/>
              </a:rPr>
              <a:t>to expire, the backup router with the highest priority switches to the Master state after a specified switching time. This switching time is called </a:t>
            </a:r>
            <a:r>
              <a:rPr dirty="0" err="1">
                <a:latin typeface="Huawei Sans" panose="020C0503030203020204" pitchFamily="34" charset="0"/>
              </a:rPr>
              <a:t>Skew_Time</a:t>
            </a:r>
            <a:r>
              <a:rPr dirty="0">
                <a:latin typeface="Huawei Sans" panose="020C0503030203020204" pitchFamily="34" charset="0"/>
              </a:rPr>
              <a:t>.</a:t>
            </a:r>
            <a:endParaRPr lang="en-US" altLang="zh-CN" dirty="0">
              <a:latin typeface="Huawei Sans" panose="020C0503030203020204" pitchFamily="34" charset="0"/>
            </a:endParaRPr>
          </a:p>
          <a:p>
            <a:r>
              <a:rPr dirty="0">
                <a:latin typeface="Huawei Sans" panose="020C0503030203020204" pitchFamily="34" charset="0"/>
              </a:rPr>
              <a:t>If the master cannot send VRRP Advertisement packets due to network faults, the backups cannot learn the running status of the master immediately. In this situation, the backup router with the highest priority switches to the Master state after the </a:t>
            </a:r>
            <a:r>
              <a:rPr lang="en-US" altLang="zh-CN" sz="1100" dirty="0">
                <a:latin typeface="Huawei Sans" panose="020C0503030203020204" pitchFamily="34" charset="0"/>
              </a:rPr>
              <a:t>MASTER_DOWN timer </a:t>
            </a:r>
            <a:r>
              <a:rPr dirty="0">
                <a:latin typeface="Huawei Sans" panose="020C0503030203020204" pitchFamily="34" charset="0"/>
              </a:rPr>
              <a:t>expires. </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15244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18247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10723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the preemption mode is enabled for a VRRP group and an active/standby switchover is performed, the switching time is as follows:</a:t>
            </a:r>
            <a:endParaRPr lang="en-US" dirty="0">
              <a:latin typeface="Huawei Sans" panose="020C0503030203020204" pitchFamily="34" charset="0"/>
            </a:endParaRPr>
          </a:p>
          <a:p>
            <a:pPr marL="0" indent="0">
              <a:buNone/>
            </a:pPr>
            <a:r>
              <a:rPr lang="en-US" baseline="0" dirty="0">
                <a:latin typeface="Huawei Sans" panose="020C0503030203020204" pitchFamily="34" charset="0"/>
              </a:rPr>
              <a:t>    </a:t>
            </a:r>
            <a:r>
              <a:rPr dirty="0">
                <a:latin typeface="Huawei Sans" panose="020C0503030203020204" pitchFamily="34" charset="0"/>
              </a:rPr>
              <a:t>Switching time = 3*A</a:t>
            </a:r>
            <a:r>
              <a:rPr lang="en-US" dirty="0">
                <a:latin typeface="Huawei Sans" panose="020C0503030203020204" pitchFamily="34" charset="0"/>
              </a:rPr>
              <a:t>DVER_INTERVAL</a:t>
            </a:r>
            <a:r>
              <a:rPr dirty="0">
                <a:latin typeface="Huawei Sans" panose="020C0503030203020204" pitchFamily="34" charset="0"/>
              </a:rPr>
              <a:t> + </a:t>
            </a:r>
            <a:r>
              <a:rPr dirty="0" err="1">
                <a:latin typeface="Huawei Sans" panose="020C0503030203020204" pitchFamily="34" charset="0"/>
              </a:rPr>
              <a:t>Skew_time</a:t>
            </a:r>
            <a:r>
              <a:rPr dirty="0">
                <a:latin typeface="Huawei Sans" panose="020C0503030203020204" pitchFamily="34" charset="0"/>
              </a:rPr>
              <a:t> + </a:t>
            </a:r>
            <a:r>
              <a:rPr dirty="0" err="1">
                <a:latin typeface="Huawei Sans" panose="020C0503030203020204" pitchFamily="34" charset="0"/>
              </a:rPr>
              <a:t>Delay_time</a:t>
            </a:r>
            <a:endParaRPr dirty="0">
              <a:latin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a:latin typeface="Huawei Sans" panose="020C0503030203020204" pitchFamily="34" charset="0"/>
              </a:rPr>
              <a:t>In preemption mode, if the master is unstable or the network quality is poor, the VRRP group frequently switches, causing frequent update of ARP entries. To resolve this problem, you can set a preemption delay. After the preemption delay plus the value of the MASTER_INTERVAL timer, if the master becomes stable, a switchback is performed.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747430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44214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980401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If</a:t>
            </a:r>
            <a:r>
              <a:rPr lang="en-US" baseline="0" dirty="0">
                <a:latin typeface="Huawei Sans" panose="020C0503030203020204" pitchFamily="34" charset="0"/>
              </a:rPr>
              <a:t> association between</a:t>
            </a:r>
            <a:r>
              <a:rPr dirty="0">
                <a:latin typeface="Huawei Sans" panose="020C0503030203020204" pitchFamily="34" charset="0"/>
              </a:rPr>
              <a:t> VRRP </a:t>
            </a:r>
            <a:r>
              <a:rPr lang="en-US" dirty="0">
                <a:latin typeface="Huawei Sans" panose="020C0503030203020204" pitchFamily="34" charset="0"/>
              </a:rPr>
              <a:t>and </a:t>
            </a:r>
            <a:r>
              <a:rPr dirty="0">
                <a:latin typeface="Huawei Sans" panose="020C0503030203020204" pitchFamily="34" charset="0"/>
              </a:rPr>
              <a:t>the uplink interface</a:t>
            </a:r>
            <a:r>
              <a:rPr lang="en-US" dirty="0">
                <a:latin typeface="Huawei Sans" panose="020C0503030203020204" pitchFamily="34" charset="0"/>
              </a:rPr>
              <a:t> is not</a:t>
            </a:r>
            <a:r>
              <a:rPr lang="en-US" baseline="0" dirty="0">
                <a:latin typeface="Huawei Sans" panose="020C0503030203020204" pitchFamily="34" charset="0"/>
              </a:rPr>
              <a:t> configured and </a:t>
            </a:r>
            <a:r>
              <a:rPr lang="en-US" altLang="zh-CN" dirty="0">
                <a:latin typeface="Huawei Sans" panose="020C0503030203020204" pitchFamily="34" charset="0"/>
              </a:rPr>
              <a:t>the uplink interface or link of R1 (master) in the VRRP group fails</a:t>
            </a:r>
            <a:r>
              <a:rPr dirty="0">
                <a:latin typeface="Huawei Sans" panose="020C0503030203020204" pitchFamily="34" charset="0"/>
              </a:rPr>
              <a:t>, the VRRP group cannot detect the fault </a:t>
            </a:r>
            <a:r>
              <a:rPr lang="en-US" dirty="0">
                <a:latin typeface="Huawei Sans" panose="020C0503030203020204" pitchFamily="34" charset="0"/>
              </a:rPr>
              <a:t>and </a:t>
            </a:r>
            <a:r>
              <a:rPr dirty="0">
                <a:latin typeface="Huawei Sans" panose="020C0503030203020204" pitchFamily="34" charset="0"/>
              </a:rPr>
              <a:t>the master cannot forward traffic</a:t>
            </a:r>
            <a:r>
              <a:rPr lang="en-US" dirty="0">
                <a:latin typeface="Huawei Sans" panose="020C0503030203020204" pitchFamily="34" charset="0"/>
              </a:rPr>
              <a:t>. In this case, the </a:t>
            </a:r>
            <a:r>
              <a:rPr dirty="0">
                <a:latin typeface="Huawei Sans" panose="020C0503030203020204" pitchFamily="34" charset="0"/>
              </a:rPr>
              <a:t>active/standby switchover </a:t>
            </a:r>
            <a:r>
              <a:rPr lang="en-US" dirty="0">
                <a:latin typeface="Huawei Sans" panose="020C0503030203020204" pitchFamily="34" charset="0"/>
              </a:rPr>
              <a:t>cannot be performed</a:t>
            </a:r>
            <a:r>
              <a:rPr dirty="0">
                <a:latin typeface="Huawei Sans" panose="020C0503030203020204" pitchFamily="34" charset="0"/>
              </a:rPr>
              <a:t>, causing a traffic </a:t>
            </a:r>
            <a:r>
              <a:rPr dirty="0" err="1">
                <a:latin typeface="Huawei Sans" panose="020C0503030203020204" pitchFamily="34" charset="0"/>
              </a:rPr>
              <a:t>blackhole</a:t>
            </a:r>
            <a:r>
              <a:rPr dirty="0">
                <a:latin typeface="Huawei Sans" panose="020C0503030203020204" pitchFamily="34" charset="0"/>
              </a:rPr>
              <a:t>.</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8288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If the link between devices in a VRRP group fails, VRRP Advertisement packets cannot be exchanged to negotiate the Master or Backup state. A backup switches to the Master state when </a:t>
            </a:r>
            <a:r>
              <a:rPr lang="en-US" dirty="0">
                <a:latin typeface="Huawei Sans" panose="020C0503030203020204" pitchFamily="34" charset="0"/>
              </a:rPr>
              <a:t>the</a:t>
            </a:r>
            <a:r>
              <a:rPr lang="en-US" baseline="0" dirty="0">
                <a:latin typeface="Huawei Sans" panose="020C0503030203020204" pitchFamily="34" charset="0"/>
              </a:rPr>
              <a:t> </a:t>
            </a:r>
            <a:r>
              <a:rPr lang="en-US" altLang="zh-CN" sz="1100" dirty="0">
                <a:latin typeface="Huawei Sans" panose="020C0503030203020204" pitchFamily="34" charset="0"/>
              </a:rPr>
              <a:t>MASTER_DOWN timer </a:t>
            </a:r>
            <a:r>
              <a:rPr lang="en-US" dirty="0">
                <a:latin typeface="Huawei Sans" panose="020C0503030203020204" pitchFamily="34" charset="0"/>
              </a:rPr>
              <a:t>expires</a:t>
            </a:r>
            <a:r>
              <a:rPr dirty="0">
                <a:latin typeface="Huawei Sans" panose="020C0503030203020204" pitchFamily="34" charset="0"/>
              </a:rPr>
              <a:t>. During the waiting period, user traffic is still forwarded to the master, resulting in user traffic loss.</a:t>
            </a:r>
            <a:endParaRPr lang="en-US" altLang="zh-CN" dirty="0">
              <a:latin typeface="Huawei Sans" panose="020C0503030203020204" pitchFamily="34" charset="0"/>
            </a:endParaRPr>
          </a:p>
          <a:p>
            <a:r>
              <a:rPr dirty="0">
                <a:latin typeface="Huawei Sans" panose="020C0503030203020204" pitchFamily="34" charset="0"/>
              </a:rPr>
              <a:t>A BFD session is established between the master and backup in a VRRP group and is bound to the VRRP group. BFD immediately detects communication faults in the VRRP group and instructs the VRRP group to perform an active/standby switchover, minimizing service interruptions.</a:t>
            </a:r>
            <a:endParaRPr lang="en-US" altLang="zh-CN" dirty="0">
              <a:latin typeface="Huawei Sans" panose="020C0503030203020204" pitchFamily="34" charset="0"/>
            </a:endParaRPr>
          </a:p>
          <a:p>
            <a:r>
              <a:rPr dirty="0">
                <a:latin typeface="Huawei Sans" panose="020C0503030203020204" pitchFamily="34" charset="0"/>
              </a:rPr>
              <a:t>For association between VRRP and BFD, a VRRP group adjusts priorities according to the BFD session status and determines whether to perform an active/standby switchover according to the adjusted priorities. In practice, delayed preemption is configured on the master and immediate preemption is configured on the backup. When the backup detects that the BFD session goes Down, it increases its priority to be higher than the priority of the master to implement a fast switchover. After the fault is rectified and the BFD session goes Up, the new master reduces its priority and sends a VRRP Advertisement packet. After the delay, the new master becomes the backup again.</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3320241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r>
              <a:rPr>
                <a:latin typeface="Huawei Sans" panose="020C0503030203020204" pitchFamily="34" charset="0"/>
              </a:rPr>
              <a:t>MSTP maps one or more VLANs to an MSTI. Multiple VLANs share a spanning tree, and MSTP implements load balancing.</a:t>
            </a:r>
            <a:endParaRPr lang="en-US" altLang="zh-CN" dirty="0">
              <a:latin typeface="Huawei Sans" panose="020C0503030203020204" pitchFamily="34" charset="0"/>
            </a:endParaRPr>
          </a:p>
          <a:p>
            <a:r>
              <a:rPr>
                <a:latin typeface="Huawei Sans" panose="020C0503030203020204" pitchFamily="34" charset="0"/>
              </a:rPr>
              <a:t>The VRRP-enabled gateway can be automatically switched based on network topology changes, improving network reliability.</a:t>
            </a:r>
            <a:endParaRPr lang="en-US" altLang="zh-CN" dirty="0">
              <a:latin typeface="Huawei Sans" panose="020C0503030203020204" pitchFamily="34" charset="0"/>
            </a:endParaRPr>
          </a:p>
          <a:p>
            <a:r>
              <a:rPr>
                <a:latin typeface="Huawei Sans" panose="020C0503030203020204" pitchFamily="34" charset="0"/>
              </a:rPr>
              <a:t>VRRP+MSTP can implement load balancing while ensuring network redundancy.</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8152725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881226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779733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58768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56100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47874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252818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dirty="0">
                <a:latin typeface="Huawei Sans" panose="020C0503030203020204" pitchFamily="34" charset="0"/>
              </a:rPr>
              <a:t>AD</a:t>
            </a:r>
          </a:p>
          <a:p>
            <a:pPr marL="228600" lvl="0" indent="-228600">
              <a:buFont typeface="+mj-lt"/>
              <a:buAutoNum type="arabicPeriod"/>
            </a:pPr>
            <a:r>
              <a:rPr dirty="0">
                <a:latin typeface="Huawei Sans" panose="020C0503030203020204" pitchFamily="34" charset="0"/>
              </a:rPr>
              <a:t>AD</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656995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641063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86875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72797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71155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19604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dirty="0">
                <a:latin typeface="Huawei Sans" panose="020C0503030203020204" pitchFamily="34" charset="0"/>
              </a:rPr>
              <a:t>VRRP </a:t>
            </a:r>
            <a:r>
              <a:rPr lang="en-US" dirty="0">
                <a:latin typeface="Huawei Sans" panose="020C0503030203020204" pitchFamily="34" charset="0"/>
              </a:rPr>
              <a:t>sets up</a:t>
            </a:r>
            <a:r>
              <a:rPr dirty="0">
                <a:latin typeface="Huawei Sans" panose="020C0503030203020204" pitchFamily="34" charset="0"/>
              </a:rPr>
              <a:t> a virtual router on a LAN.</a:t>
            </a:r>
          </a:p>
          <a:p>
            <a:r>
              <a:rPr dirty="0">
                <a:latin typeface="Huawei Sans" panose="020C0503030203020204" pitchFamily="34" charset="0"/>
              </a:rPr>
              <a:t>In this example:</a:t>
            </a:r>
          </a:p>
          <a:p>
            <a:pPr lvl="1"/>
            <a:r>
              <a:rPr dirty="0">
                <a:latin typeface="Huawei Sans" panose="020C0503030203020204" pitchFamily="34" charset="0"/>
              </a:rPr>
              <a:t>There are two routers on the LAN: R1 and R2. The IP addresses of R1 and R2 are 192.168.1.251/24 and 192.168.1.252/24, respectively.</a:t>
            </a:r>
          </a:p>
          <a:p>
            <a:pPr lvl="1"/>
            <a:r>
              <a:rPr dirty="0">
                <a:latin typeface="Huawei Sans" panose="020C0503030203020204" pitchFamily="34" charset="0"/>
              </a:rPr>
              <a:t>Configure R1 and R2 to constitute a virtual router. The virtual router uses IP address 192.168.1.254.</a:t>
            </a:r>
          </a:p>
          <a:p>
            <a:pPr lvl="1"/>
            <a:r>
              <a:rPr dirty="0">
                <a:latin typeface="Huawei Sans" panose="020C0503030203020204" pitchFamily="34" charset="0"/>
              </a:rPr>
              <a:t>All PCs use IP address 192.168.1.254 as the default gateway address.</a:t>
            </a:r>
            <a:endParaRPr lang="en-US" altLang="zh-CN" dirty="0">
              <a:latin typeface="Huawei Sans" panose="020C0503030203020204" pitchFamily="34" charset="0"/>
            </a:endParaRPr>
          </a:p>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446153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0872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027050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extLst>
              <p:ext uri="{D42A27DB-BD31-4B8C-83A1-F6EECF244321}">
                <p14:modId xmlns:p14="http://schemas.microsoft.com/office/powerpoint/2010/main" val="2007611856"/>
              </p:ext>
            </p:extLst>
          </p:nvPr>
        </p:nvGraphicFramePr>
        <p:xfrm>
          <a:off x="1007140" y="1254490"/>
          <a:ext cx="10460715" cy="1082675"/>
        </p:xfrm>
        <a:graphic>
          <a:graphicData uri="http://schemas.openxmlformats.org/drawingml/2006/table">
            <a:tbl>
              <a:tblPr/>
              <a:tblGrid>
                <a:gridCol w="3119031">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351079">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rPr>
                        <a:t>Course Version</a:t>
                      </a:r>
                      <a:endPar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Group 21"/>
          <p:cNvGraphicFramePr>
            <a:graphicFrameLocks noGrp="1"/>
          </p:cNvGraphicFramePr>
          <p:nvPr userDrawn="1">
            <p:extLst>
              <p:ext uri="{D42A27DB-BD31-4B8C-83A1-F6EECF244321}">
                <p14:modId xmlns:p14="http://schemas.microsoft.com/office/powerpoint/2010/main" val="1052875322"/>
              </p:ext>
            </p:extLst>
          </p:nvPr>
        </p:nvGraphicFramePr>
        <p:xfrm>
          <a:off x="1007140" y="2776902"/>
          <a:ext cx="10460714" cy="3038475"/>
        </p:xfrm>
        <a:graphic>
          <a:graphicData uri="http://schemas.openxmlformats.org/drawingml/2006/table">
            <a:tbl>
              <a:tblPr/>
              <a:tblGrid>
                <a:gridCol w="3119030">
                  <a:extLst>
                    <a:ext uri="{9D8B030D-6E8A-4147-A177-3AD203B41FA5}">
                      <a16:colId xmlns:a16="http://schemas.microsoft.com/office/drawing/2014/main" val="20000"/>
                    </a:ext>
                  </a:extLst>
                </a:gridCol>
                <a:gridCol w="1967450">
                  <a:extLst>
                    <a:ext uri="{9D8B030D-6E8A-4147-A177-3AD203B41FA5}">
                      <a16:colId xmlns:a16="http://schemas.microsoft.com/office/drawing/2014/main" val="20001"/>
                    </a:ext>
                  </a:extLst>
                </a:gridCol>
                <a:gridCol w="3023155">
                  <a:extLst>
                    <a:ext uri="{9D8B030D-6E8A-4147-A177-3AD203B41FA5}">
                      <a16:colId xmlns:a16="http://schemas.microsoft.com/office/drawing/2014/main" val="20002"/>
                    </a:ext>
                  </a:extLst>
                </a:gridCol>
                <a:gridCol w="2351079">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 name="文本占位符 7"/>
          <p:cNvSpPr>
            <a:spLocks noGrp="1"/>
          </p:cNvSpPr>
          <p:nvPr>
            <p:ph type="body" sz="quarter" idx="17" hasCustomPrompt="1"/>
          </p:nvPr>
        </p:nvSpPr>
        <p:spPr>
          <a:xfrm>
            <a:off x="1007139" y="1825692"/>
            <a:ext cx="3119030"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Course Code</a:t>
            </a:r>
          </a:p>
        </p:txBody>
      </p:sp>
      <p:sp>
        <p:nvSpPr>
          <p:cNvPr id="6" name="文本占位符 7"/>
          <p:cNvSpPr>
            <a:spLocks noGrp="1"/>
          </p:cNvSpPr>
          <p:nvPr>
            <p:ph type="body" sz="quarter" idx="18" hasCustomPrompt="1"/>
          </p:nvPr>
        </p:nvSpPr>
        <p:spPr>
          <a:xfrm>
            <a:off x="4126170" y="1825692"/>
            <a:ext cx="1967450"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Product</a:t>
            </a:r>
          </a:p>
        </p:txBody>
      </p:sp>
      <p:sp>
        <p:nvSpPr>
          <p:cNvPr id="7" name="文本占位符 7"/>
          <p:cNvSpPr>
            <a:spLocks noGrp="1"/>
          </p:cNvSpPr>
          <p:nvPr>
            <p:ph type="body" sz="quarter" idx="19" hasCustomPrompt="1"/>
          </p:nvPr>
        </p:nvSpPr>
        <p:spPr>
          <a:xfrm>
            <a:off x="6093619" y="1825692"/>
            <a:ext cx="3023155"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825692"/>
            <a:ext cx="2351079"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373862"/>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Author/ID</a:t>
            </a:r>
          </a:p>
        </p:txBody>
      </p:sp>
      <p:sp>
        <p:nvSpPr>
          <p:cNvPr id="10" name="文本占位符 7"/>
          <p:cNvSpPr>
            <a:spLocks noGrp="1"/>
          </p:cNvSpPr>
          <p:nvPr>
            <p:ph type="body" sz="quarter" idx="14" hasCustomPrompt="1"/>
          </p:nvPr>
        </p:nvSpPr>
        <p:spPr>
          <a:xfrm>
            <a:off x="4126170" y="3373862"/>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11" name="文本占位符 7"/>
          <p:cNvSpPr>
            <a:spLocks noGrp="1"/>
          </p:cNvSpPr>
          <p:nvPr>
            <p:ph type="body" sz="quarter" idx="15" hasCustomPrompt="1"/>
          </p:nvPr>
        </p:nvSpPr>
        <p:spPr>
          <a:xfrm>
            <a:off x="6093619" y="3373862"/>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Reviewer/ID</a:t>
            </a:r>
          </a:p>
        </p:txBody>
      </p:sp>
      <p:sp>
        <p:nvSpPr>
          <p:cNvPr id="12" name="文本占位符 7"/>
          <p:cNvSpPr>
            <a:spLocks noGrp="1"/>
          </p:cNvSpPr>
          <p:nvPr>
            <p:ph type="body" sz="quarter" idx="16" hasCustomPrompt="1"/>
          </p:nvPr>
        </p:nvSpPr>
        <p:spPr>
          <a:xfrm>
            <a:off x="9116775" y="3337858"/>
            <a:ext cx="2351342" cy="504056"/>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Type</a:t>
            </a:r>
            <a:endParaRPr lang="zh-CN" altLang="en-US" dirty="0"/>
          </a:p>
        </p:txBody>
      </p:sp>
      <p:sp>
        <p:nvSpPr>
          <p:cNvPr id="15" name="文本占位符 7"/>
          <p:cNvSpPr>
            <a:spLocks noGrp="1"/>
          </p:cNvSpPr>
          <p:nvPr>
            <p:ph type="body" sz="quarter" idx="21" hasCustomPrompt="1"/>
          </p:nvPr>
        </p:nvSpPr>
        <p:spPr>
          <a:xfrm>
            <a:off x="1007042" y="3877918"/>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Author/ID</a:t>
            </a:r>
          </a:p>
        </p:txBody>
      </p:sp>
      <p:sp>
        <p:nvSpPr>
          <p:cNvPr id="16" name="文本占位符 7"/>
          <p:cNvSpPr>
            <a:spLocks noGrp="1"/>
          </p:cNvSpPr>
          <p:nvPr>
            <p:ph type="body" sz="quarter" idx="22" hasCustomPrompt="1"/>
          </p:nvPr>
        </p:nvSpPr>
        <p:spPr>
          <a:xfrm>
            <a:off x="4126170" y="3877918"/>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17" name="文本占位符 7"/>
          <p:cNvSpPr>
            <a:spLocks noGrp="1"/>
          </p:cNvSpPr>
          <p:nvPr>
            <p:ph type="body" sz="quarter" idx="23" hasCustomPrompt="1"/>
          </p:nvPr>
        </p:nvSpPr>
        <p:spPr>
          <a:xfrm>
            <a:off x="6093619" y="3877918"/>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Reviewer/ID</a:t>
            </a:r>
          </a:p>
        </p:txBody>
      </p:sp>
      <p:sp>
        <p:nvSpPr>
          <p:cNvPr id="18" name="文本占位符 7"/>
          <p:cNvSpPr>
            <a:spLocks noGrp="1"/>
          </p:cNvSpPr>
          <p:nvPr>
            <p:ph type="body" sz="quarter" idx="24" hasCustomPrompt="1"/>
          </p:nvPr>
        </p:nvSpPr>
        <p:spPr>
          <a:xfrm>
            <a:off x="9116775" y="3841914"/>
            <a:ext cx="2351342" cy="504056"/>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Type</a:t>
            </a:r>
            <a:endParaRPr lang="zh-CN" altLang="en-US" dirty="0"/>
          </a:p>
        </p:txBody>
      </p:sp>
      <p:sp>
        <p:nvSpPr>
          <p:cNvPr id="19" name="文本占位符 7"/>
          <p:cNvSpPr>
            <a:spLocks noGrp="1"/>
          </p:cNvSpPr>
          <p:nvPr>
            <p:ph type="body" sz="quarter" idx="25" hasCustomPrompt="1"/>
          </p:nvPr>
        </p:nvSpPr>
        <p:spPr>
          <a:xfrm>
            <a:off x="1007042" y="4345970"/>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Author/ID</a:t>
            </a:r>
          </a:p>
        </p:txBody>
      </p:sp>
      <p:sp>
        <p:nvSpPr>
          <p:cNvPr id="20" name="文本占位符 7"/>
          <p:cNvSpPr>
            <a:spLocks noGrp="1"/>
          </p:cNvSpPr>
          <p:nvPr>
            <p:ph type="body" sz="quarter" idx="26" hasCustomPrompt="1"/>
          </p:nvPr>
        </p:nvSpPr>
        <p:spPr>
          <a:xfrm>
            <a:off x="4126170" y="4345970"/>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1" name="文本占位符 7"/>
          <p:cNvSpPr>
            <a:spLocks noGrp="1"/>
          </p:cNvSpPr>
          <p:nvPr>
            <p:ph type="body" sz="quarter" idx="27" hasCustomPrompt="1"/>
          </p:nvPr>
        </p:nvSpPr>
        <p:spPr>
          <a:xfrm>
            <a:off x="6093619" y="4345970"/>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Reviewer/ID</a:t>
            </a:r>
          </a:p>
        </p:txBody>
      </p:sp>
      <p:sp>
        <p:nvSpPr>
          <p:cNvPr id="22" name="文本占位符 7"/>
          <p:cNvSpPr>
            <a:spLocks noGrp="1"/>
          </p:cNvSpPr>
          <p:nvPr>
            <p:ph type="body" sz="quarter" idx="28" hasCustomPrompt="1"/>
          </p:nvPr>
        </p:nvSpPr>
        <p:spPr>
          <a:xfrm>
            <a:off x="9116775" y="4345970"/>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Type</a:t>
            </a:r>
            <a:endParaRPr lang="zh-CN" altLang="en-US" dirty="0"/>
          </a:p>
        </p:txBody>
      </p:sp>
      <p:sp>
        <p:nvSpPr>
          <p:cNvPr id="23" name="文本占位符 7"/>
          <p:cNvSpPr>
            <a:spLocks noGrp="1"/>
          </p:cNvSpPr>
          <p:nvPr>
            <p:ph type="body" sz="quarter" idx="29" hasCustomPrompt="1"/>
          </p:nvPr>
        </p:nvSpPr>
        <p:spPr>
          <a:xfrm>
            <a:off x="1007042" y="4886030"/>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Author/ID</a:t>
            </a:r>
          </a:p>
        </p:txBody>
      </p:sp>
      <p:sp>
        <p:nvSpPr>
          <p:cNvPr id="24" name="文本占位符 7"/>
          <p:cNvSpPr>
            <a:spLocks noGrp="1"/>
          </p:cNvSpPr>
          <p:nvPr>
            <p:ph type="body" sz="quarter" idx="30" hasCustomPrompt="1"/>
          </p:nvPr>
        </p:nvSpPr>
        <p:spPr>
          <a:xfrm>
            <a:off x="4126170" y="4886030"/>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5" name="文本占位符 7"/>
          <p:cNvSpPr>
            <a:spLocks noGrp="1"/>
          </p:cNvSpPr>
          <p:nvPr>
            <p:ph type="body" sz="quarter" idx="31" hasCustomPrompt="1"/>
          </p:nvPr>
        </p:nvSpPr>
        <p:spPr>
          <a:xfrm>
            <a:off x="6093619" y="4886030"/>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Reviewer/ID</a:t>
            </a:r>
          </a:p>
        </p:txBody>
      </p:sp>
      <p:sp>
        <p:nvSpPr>
          <p:cNvPr id="26" name="文本占位符 7"/>
          <p:cNvSpPr>
            <a:spLocks noGrp="1"/>
          </p:cNvSpPr>
          <p:nvPr>
            <p:ph type="body" sz="quarter" idx="32" hasCustomPrompt="1"/>
          </p:nvPr>
        </p:nvSpPr>
        <p:spPr>
          <a:xfrm>
            <a:off x="9116775" y="4886030"/>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Type</a:t>
            </a:r>
            <a:endParaRPr lang="zh-CN" altLang="en-US" dirty="0"/>
          </a:p>
        </p:txBody>
      </p:sp>
      <p:sp>
        <p:nvSpPr>
          <p:cNvPr id="27" name="文本占位符 7"/>
          <p:cNvSpPr>
            <a:spLocks noGrp="1"/>
          </p:cNvSpPr>
          <p:nvPr>
            <p:ph type="body" sz="quarter" idx="33" hasCustomPrompt="1"/>
          </p:nvPr>
        </p:nvSpPr>
        <p:spPr>
          <a:xfrm>
            <a:off x="1007042" y="5354082"/>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Author/ID</a:t>
            </a:r>
          </a:p>
        </p:txBody>
      </p:sp>
      <p:sp>
        <p:nvSpPr>
          <p:cNvPr id="28" name="文本占位符 7"/>
          <p:cNvSpPr>
            <a:spLocks noGrp="1"/>
          </p:cNvSpPr>
          <p:nvPr>
            <p:ph type="body" sz="quarter" idx="34" hasCustomPrompt="1"/>
          </p:nvPr>
        </p:nvSpPr>
        <p:spPr>
          <a:xfrm>
            <a:off x="4126170" y="5354082"/>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9" name="文本占位符 7"/>
          <p:cNvSpPr>
            <a:spLocks noGrp="1"/>
          </p:cNvSpPr>
          <p:nvPr>
            <p:ph type="body" sz="quarter" idx="35" hasCustomPrompt="1"/>
          </p:nvPr>
        </p:nvSpPr>
        <p:spPr>
          <a:xfrm>
            <a:off x="6093619" y="5354082"/>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Reviewer/ID</a:t>
            </a:r>
          </a:p>
        </p:txBody>
      </p:sp>
      <p:sp>
        <p:nvSpPr>
          <p:cNvPr id="30" name="文本占位符 7"/>
          <p:cNvSpPr>
            <a:spLocks noGrp="1"/>
          </p:cNvSpPr>
          <p:nvPr>
            <p:ph type="body" sz="quarter" idx="36" hasCustomPrompt="1"/>
          </p:nvPr>
        </p:nvSpPr>
        <p:spPr>
          <a:xfrm>
            <a:off x="9116775" y="5354082"/>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Type</a:t>
            </a:r>
            <a:endParaRPr lang="zh-CN" altLang="en-US" dirty="0"/>
          </a:p>
        </p:txBody>
      </p:sp>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spTree>
    <p:extLst>
      <p:ext uri="{BB962C8B-B14F-4D97-AF65-F5344CB8AC3E}">
        <p14:creationId xmlns:p14="http://schemas.microsoft.com/office/powerpoint/2010/main" val="708728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6"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479376" y="424270"/>
            <a:ext cx="495619" cy="592462"/>
            <a:chOff x="5554662" y="2422526"/>
            <a:chExt cx="690564" cy="825500"/>
          </a:xfrm>
          <a:solidFill>
            <a:schemeClr val="bg1"/>
          </a:solidFill>
        </p:grpSpPr>
        <p:sp>
          <p:nvSpPr>
            <p:cNvPr id="31"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4"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58943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9"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20"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2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3" name="组合 22"/>
          <p:cNvGrpSpPr/>
          <p:nvPr userDrawn="1"/>
        </p:nvGrpSpPr>
        <p:grpSpPr>
          <a:xfrm>
            <a:off x="515380" y="490848"/>
            <a:ext cx="470694" cy="475421"/>
            <a:chOff x="5540375" y="2868613"/>
            <a:chExt cx="1106488" cy="1117600"/>
          </a:xfrm>
          <a:solidFill>
            <a:schemeClr val="bg1"/>
          </a:solidFill>
        </p:grpSpPr>
        <p:sp>
          <p:nvSpPr>
            <p:cNvPr id="2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052420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15380" y="490848"/>
            <a:ext cx="470694" cy="475421"/>
            <a:chOff x="5540375" y="2868613"/>
            <a:chExt cx="1106488" cy="1117600"/>
          </a:xfrm>
          <a:solidFill>
            <a:schemeClr val="bg1"/>
          </a:solidFill>
        </p:grpSpPr>
        <p:sp>
          <p:nvSpPr>
            <p:cNvPr id="15"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7"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1023569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3" name="文本占位符 6"/>
          <p:cNvSpPr>
            <a:spLocks noGrp="1"/>
          </p:cNvSpPr>
          <p:nvPr>
            <p:ph type="body"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7" name="组合 16"/>
          <p:cNvGrpSpPr/>
          <p:nvPr userDrawn="1"/>
        </p:nvGrpSpPr>
        <p:grpSpPr>
          <a:xfrm>
            <a:off x="479376" y="480268"/>
            <a:ext cx="496581" cy="496581"/>
            <a:chOff x="4485904" y="3429000"/>
            <a:chExt cx="2003425" cy="2003425"/>
          </a:xfrm>
          <a:solidFill>
            <a:schemeClr val="bg1"/>
          </a:solidFill>
        </p:grpSpPr>
        <p:sp>
          <p:nvSpPr>
            <p:cNvPr id="18"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2638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p:cNvGrpSpPr/>
          <p:nvPr userDrawn="1"/>
        </p:nvGrpSpPr>
        <p:grpSpPr>
          <a:xfrm>
            <a:off x="515380" y="456929"/>
            <a:ext cx="461963" cy="485190"/>
            <a:chOff x="-779463" y="1835151"/>
            <a:chExt cx="1136650" cy="1193799"/>
          </a:xfrm>
          <a:solidFill>
            <a:schemeClr val="bg1"/>
          </a:solidFill>
        </p:grpSpPr>
        <p:sp>
          <p:nvSpPr>
            <p:cNvPr id="20"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10191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mn-ea"/>
            </a:endParaRPr>
          </a:p>
        </p:txBody>
      </p:sp>
      <p:grpSp>
        <p:nvGrpSpPr>
          <p:cNvPr id="7" name="组合 6"/>
          <p:cNvGrpSpPr/>
          <p:nvPr userDrawn="1"/>
        </p:nvGrpSpPr>
        <p:grpSpPr>
          <a:xfrm>
            <a:off x="4148952" y="2637135"/>
            <a:ext cx="3894096" cy="1598831"/>
            <a:chOff x="4302972" y="2345035"/>
            <a:chExt cx="3895617" cy="1598831"/>
          </a:xfrm>
        </p:grpSpPr>
        <p:sp>
          <p:nvSpPr>
            <p:cNvPr id="8" name="矩形 7"/>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1" name="矩形 10"/>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0368826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982425128"/>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898853998"/>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340567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9908177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959525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949629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542"/>
          <a:stretch/>
        </p:blipFill>
        <p:spPr bwMode="auto">
          <a:xfrm>
            <a:off x="0" y="42"/>
            <a:ext cx="12187239" cy="685791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1"/>
          <p:cNvSpPr>
            <a:spLocks noGrp="1" noChangeArrowheads="1"/>
          </p:cNvSpPr>
          <p:nvPr>
            <p:ph type="ctrTitle" sz="quarter"/>
          </p:nvPr>
        </p:nvSpPr>
        <p:spPr>
          <a:xfrm>
            <a:off x="1030893" y="4957156"/>
            <a:ext cx="10437489" cy="831600"/>
          </a:xfrm>
          <a:ln algn="ctr"/>
        </p:spPr>
        <p:txBody>
          <a:bodyPr lIns="87802" tIns="43901" rIns="87802" bIns="43901"/>
          <a:lstStyle>
            <a:lvl1pPr algn="l" defTabSz="801367" rtl="0" eaLnBrk="0" fontAlgn="auto" hangingPunct="0">
              <a:spcBef>
                <a:spcPct val="0"/>
              </a:spcBef>
              <a:spcAft>
                <a:spcPct val="0"/>
              </a:spcAft>
              <a:defRPr lang="zh-CN" altLang="en-US" sz="4298" b="1" kern="1200" dirty="0">
                <a:solidFill>
                  <a:srgbClr val="0070C0"/>
                </a:solidFill>
                <a:latin typeface="+mn-lt"/>
                <a:ea typeface="+mn-ea"/>
                <a:cs typeface="Arial" panose="020B0604020202020204" pitchFamily="34" charset="0"/>
              </a:defRPr>
            </a:lvl1pPr>
          </a:lstStyle>
          <a:p>
            <a:r>
              <a:rPr lang="zh-CN" altLang="en-US" dirty="0"/>
              <a:t>单击此处编辑母版标题样式</a:t>
            </a:r>
          </a:p>
        </p:txBody>
      </p:sp>
      <p:sp>
        <p:nvSpPr>
          <p:cNvPr id="10" name="文本占位符 29"/>
          <p:cNvSpPr>
            <a:spLocks noGrp="1"/>
          </p:cNvSpPr>
          <p:nvPr>
            <p:ph type="body" sz="quarter" idx="10"/>
          </p:nvPr>
        </p:nvSpPr>
        <p:spPr>
          <a:xfrm>
            <a:off x="1030892" y="5816120"/>
            <a:ext cx="6909301" cy="493200"/>
          </a:xfrm>
        </p:spPr>
        <p:txBody>
          <a:bodyPr/>
          <a:lstStyle>
            <a:lvl1pPr marL="0" indent="0" algn="l" defTabSz="801367" rtl="0" eaLnBrk="0" fontAlgn="base" hangingPunct="0">
              <a:spcBef>
                <a:spcPct val="0"/>
              </a:spcBef>
              <a:spcAft>
                <a:spcPct val="0"/>
              </a:spcAft>
              <a:buNone/>
              <a:defRPr lang="zh-CN" altLang="en-US" sz="1999" kern="1200" dirty="0" smtClean="0">
                <a:solidFill>
                  <a:srgbClr val="0070C0"/>
                </a:solidFill>
                <a:latin typeface="+mn-lt"/>
                <a:ea typeface="+mn-ea"/>
                <a:cs typeface="Arial" panose="020B0604020202020204" pitchFamily="34" charset="0"/>
              </a:defRPr>
            </a:lvl1pPr>
          </a:lstStyle>
          <a:p>
            <a:pPr lvl="0"/>
            <a:r>
              <a:rPr lang="zh-CN" altLang="en-US" dirty="0"/>
              <a:t>单击此处编辑母版文本样式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8026" y="251069"/>
            <a:ext cx="1964832" cy="430102"/>
          </a:xfrm>
          <a:prstGeom prst="rect">
            <a:avLst/>
          </a:prstGeom>
        </p:spPr>
      </p:pic>
      <p:sp>
        <p:nvSpPr>
          <p:cNvPr id="7"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4266281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252949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753298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74972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0564582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0656491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9106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252286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132245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027630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786841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2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0"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2" name="组合 31"/>
          <p:cNvGrpSpPr/>
          <p:nvPr userDrawn="1"/>
        </p:nvGrpSpPr>
        <p:grpSpPr>
          <a:xfrm>
            <a:off x="335360" y="498828"/>
            <a:ext cx="628158" cy="459460"/>
            <a:chOff x="3275013" y="1363663"/>
            <a:chExt cx="5645150" cy="4129087"/>
          </a:xfrm>
          <a:solidFill>
            <a:schemeClr val="bg1"/>
          </a:solidFill>
        </p:grpSpPr>
        <p:sp>
          <p:nvSpPr>
            <p:cNvPr id="33"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8"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879" indent="-201519" fontAlgn="auto">
              <a:buClrTx/>
              <a:buFont typeface="Huawei Sans" panose="020C0503030203020204" pitchFamily="34" charset="0"/>
              <a:buChar char="~"/>
              <a:defRPr>
                <a:latin typeface="+mn-lt"/>
              </a:defRPr>
            </a:lvl5pPr>
          </a:lstStyle>
          <a:p>
            <a:pPr eaLnBrk="1" hangingPunct="1"/>
            <a:r>
              <a:rPr lang="zh-CN" altLang="en-US" dirty="0"/>
              <a:t>本章主要讲述</a:t>
            </a:r>
            <a:r>
              <a:rPr lang="en-US" altLang="zh-CN" dirty="0"/>
              <a:t>...</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Tree>
    <p:extLst>
      <p:ext uri="{BB962C8B-B14F-4D97-AF65-F5344CB8AC3E}">
        <p14:creationId xmlns:p14="http://schemas.microsoft.com/office/powerpoint/2010/main" val="4990536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133663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20"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2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3" name="组合 22"/>
          <p:cNvGrpSpPr/>
          <p:nvPr userDrawn="1"/>
        </p:nvGrpSpPr>
        <p:grpSpPr>
          <a:xfrm>
            <a:off x="443372" y="440668"/>
            <a:ext cx="533970" cy="533470"/>
            <a:chOff x="2960687" y="4865687"/>
            <a:chExt cx="1698626" cy="1697038"/>
          </a:xfrm>
          <a:solidFill>
            <a:schemeClr val="bg1"/>
          </a:solidFill>
        </p:grpSpPr>
        <p:sp>
          <p:nvSpPr>
            <p:cNvPr id="24"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7"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9"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30"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1"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2"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153766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30"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2" name="组合 31"/>
          <p:cNvGrpSpPr/>
          <p:nvPr userDrawn="1"/>
        </p:nvGrpSpPr>
        <p:grpSpPr>
          <a:xfrm>
            <a:off x="587388" y="515379"/>
            <a:ext cx="358335" cy="426359"/>
            <a:chOff x="3295650" y="230188"/>
            <a:chExt cx="936625" cy="1114426"/>
          </a:xfrm>
          <a:solidFill>
            <a:schemeClr val="bg1"/>
          </a:solidFill>
        </p:grpSpPr>
        <p:sp>
          <p:nvSpPr>
            <p:cNvPr id="33"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7"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9"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380636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1"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87388" y="505779"/>
            <a:ext cx="374708" cy="445558"/>
            <a:chOff x="-1647825" y="2492375"/>
            <a:chExt cx="1947863" cy="2316163"/>
          </a:xfrm>
          <a:solidFill>
            <a:schemeClr val="bg1"/>
          </a:solidFill>
        </p:grpSpPr>
        <p:sp>
          <p:nvSpPr>
            <p:cNvPr id="16"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15244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073553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974347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3258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zh-CN" altLang="en-US" dirty="0"/>
              <a:t>单击此处编辑母版标题样式</a:t>
            </a:r>
          </a:p>
        </p:txBody>
      </p:sp>
      <p:sp>
        <p:nvSpPr>
          <p:cNvPr id="8" name="Rectangle 57"/>
          <p:cNvSpPr>
            <a:spLocks noGrp="1" noChangeArrowheads="1"/>
          </p:cNvSpPr>
          <p:nvPr>
            <p:ph type="body" idx="1"/>
          </p:nvPr>
        </p:nvSpPr>
        <p:spPr bwMode="auto">
          <a:xfrm>
            <a:off x="466221" y="1248074"/>
            <a:ext cx="11279865" cy="513367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23" name="图片 22"/>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37"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8"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algn="l" defTabSz="914034" rtl="0" eaLnBrk="1" latinLnBrk="0" hangingPunct="1">
        <a:lnSpc>
          <a:spcPct val="90000"/>
        </a:lnSpc>
        <a:spcBef>
          <a:spcPct val="0"/>
        </a:spcBef>
        <a:buNone/>
        <a:defRPr sz="3499" kern="1200">
          <a:solidFill>
            <a:schemeClr val="tx1"/>
          </a:solidFill>
          <a:latin typeface="Arial"/>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p:ext uri="{27BBF7A9-308A-43DC-89C8-2F10F3537804}">
      <p15:sldGuideLst xmlns:p15="http://schemas.microsoft.com/office/powerpoint/2012/main">
        <p15:guide id="2" pos="281" userDrawn="1">
          <p15:clr>
            <a:srgbClr val="F26B43"/>
          </p15:clr>
        </p15:guide>
        <p15:guide id="4" pos="7399" userDrawn="1">
          <p15:clr>
            <a:srgbClr val="F26B43"/>
          </p15:clr>
        </p15:guide>
        <p15:guide id="5" orient="horz" pos="2341" userDrawn="1">
          <p15:clr>
            <a:srgbClr val="F26B43"/>
          </p15:clr>
        </p15:guide>
        <p15:guide id="6" orient="horz" pos="4020" userDrawn="1">
          <p15:clr>
            <a:srgbClr val="F26B43"/>
          </p15:clr>
        </p15:guide>
        <p15:guide id="7" orient="horz" pos="777" userDrawn="1">
          <p15:clr>
            <a:srgbClr val="F26B43"/>
          </p15:clr>
        </p15:guide>
        <p15:guide id="8"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69940043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9C9E631-AD82-41AC-BE7A-246DC52311F6}"/>
              </a:ext>
            </a:extLst>
          </p:cNvPr>
          <p:cNvSpPr>
            <a:spLocks noGrp="1"/>
          </p:cNvSpPr>
          <p:nvPr>
            <p:ph type="body" sz="quarter" idx="17"/>
          </p:nvPr>
        </p:nvSpPr>
        <p:spPr bwMode="gray"/>
        <p:txBody>
          <a:bodyPr/>
          <a:lstStyle/>
          <a:p>
            <a:endParaRPr lang="en-US"/>
          </a:p>
        </p:txBody>
      </p:sp>
      <p:sp>
        <p:nvSpPr>
          <p:cNvPr id="5" name="Text Placeholder 4">
            <a:extLst>
              <a:ext uri="{FF2B5EF4-FFF2-40B4-BE49-F238E27FC236}">
                <a16:creationId xmlns:a16="http://schemas.microsoft.com/office/drawing/2014/main" id="{D1DD6EDE-BEE7-4D4A-A826-3B8494BBE200}"/>
              </a:ext>
            </a:extLst>
          </p:cNvPr>
          <p:cNvSpPr>
            <a:spLocks noGrp="1"/>
          </p:cNvSpPr>
          <p:nvPr>
            <p:ph type="body" sz="quarter" idx="18"/>
          </p:nvPr>
        </p:nvSpPr>
        <p:spPr bwMode="gray"/>
        <p:txBody>
          <a:bodyPr/>
          <a:lstStyle/>
          <a:p>
            <a:endParaRPr lang="en-US"/>
          </a:p>
        </p:txBody>
      </p:sp>
      <p:sp>
        <p:nvSpPr>
          <p:cNvPr id="6" name="Text Placeholder 5">
            <a:extLst>
              <a:ext uri="{FF2B5EF4-FFF2-40B4-BE49-F238E27FC236}">
                <a16:creationId xmlns:a16="http://schemas.microsoft.com/office/drawing/2014/main" id="{66717538-3222-4472-BADD-CA9874AC8274}"/>
              </a:ext>
            </a:extLst>
          </p:cNvPr>
          <p:cNvSpPr>
            <a:spLocks noGrp="1"/>
          </p:cNvSpPr>
          <p:nvPr>
            <p:ph type="body" sz="quarter" idx="19"/>
          </p:nvPr>
        </p:nvSpPr>
        <p:spPr bwMode="gray"/>
        <p:txBody>
          <a:bodyPr/>
          <a:lstStyle/>
          <a:p>
            <a:endParaRPr lang="en-US"/>
          </a:p>
        </p:txBody>
      </p:sp>
      <p:sp>
        <p:nvSpPr>
          <p:cNvPr id="7" name="Text Placeholder 6">
            <a:extLst>
              <a:ext uri="{FF2B5EF4-FFF2-40B4-BE49-F238E27FC236}">
                <a16:creationId xmlns:a16="http://schemas.microsoft.com/office/drawing/2014/main" id="{888F4857-BEAF-40A9-9235-BE57B35EB0F9}"/>
              </a:ext>
            </a:extLst>
          </p:cNvPr>
          <p:cNvSpPr>
            <a:spLocks noGrp="1"/>
          </p:cNvSpPr>
          <p:nvPr>
            <p:ph type="body" sz="quarter" idx="20"/>
          </p:nvPr>
        </p:nvSpPr>
        <p:spPr bwMode="gray"/>
        <p:txBody>
          <a:bodyPr/>
          <a:lstStyle/>
          <a:p>
            <a:endParaRPr lang="en-US"/>
          </a:p>
        </p:txBody>
      </p:sp>
      <p:sp>
        <p:nvSpPr>
          <p:cNvPr id="74" name="文本占位符 73"/>
          <p:cNvSpPr>
            <a:spLocks noGrp="1"/>
          </p:cNvSpPr>
          <p:nvPr>
            <p:ph type="body" sz="quarter" idx="13"/>
          </p:nvPr>
        </p:nvSpPr>
        <p:spPr bwMode="gray"/>
        <p:txBody>
          <a:bodyPr wrap="square">
            <a:noAutofit/>
          </a:bodyPr>
          <a:lstStyle/>
          <a:p>
            <a:pPr fontAlgn="ctr"/>
            <a:r>
              <a:rPr lang="en-US" dirty="0">
                <a:latin typeface="Huawei Sans" panose="020C0503030203020204" pitchFamily="34" charset="0"/>
              </a:rPr>
              <a:t>Chen </a:t>
            </a:r>
            <a:r>
              <a:rPr lang="en-US" dirty="0" err="1">
                <a:latin typeface="Huawei Sans" panose="020C0503030203020204" pitchFamily="34" charset="0"/>
              </a:rPr>
              <a:t>Jianyuan</a:t>
            </a:r>
            <a:r>
              <a:rPr lang="en-US" dirty="0">
                <a:latin typeface="Huawei Sans" panose="020C0503030203020204" pitchFamily="34" charset="0"/>
              </a:rPr>
              <a:t>/cwx652820</a:t>
            </a:r>
          </a:p>
        </p:txBody>
      </p:sp>
      <p:sp>
        <p:nvSpPr>
          <p:cNvPr id="75" name="文本占位符 74"/>
          <p:cNvSpPr>
            <a:spLocks noGrp="1"/>
          </p:cNvSpPr>
          <p:nvPr>
            <p:ph type="body" sz="quarter" idx="14"/>
          </p:nvPr>
        </p:nvSpPr>
        <p:spPr bwMode="gray"/>
        <p:txBody>
          <a:bodyPr wrap="square">
            <a:noAutofit/>
          </a:bodyPr>
          <a:lstStyle/>
          <a:p>
            <a:pPr fontAlgn="ctr"/>
            <a:r>
              <a:rPr lang="en-US" dirty="0">
                <a:latin typeface="Huawei Sans" panose="020C0503030203020204" pitchFamily="34" charset="0"/>
              </a:rPr>
              <a:t>2019.12.20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ext Placeholder 1">
            <a:extLst>
              <a:ext uri="{FF2B5EF4-FFF2-40B4-BE49-F238E27FC236}">
                <a16:creationId xmlns:a16="http://schemas.microsoft.com/office/drawing/2014/main" id="{4C114164-BEE4-4EAC-BC69-6BE8E7037868}"/>
              </a:ext>
            </a:extLst>
          </p:cNvPr>
          <p:cNvSpPr>
            <a:spLocks noGrp="1"/>
          </p:cNvSpPr>
          <p:nvPr>
            <p:ph type="body" sz="quarter" idx="15"/>
          </p:nvPr>
        </p:nvSpPr>
        <p:spPr bwMode="gray"/>
        <p:txBody>
          <a:bodyPr/>
          <a:lstStyle/>
          <a:p>
            <a:endParaRPr lang="en-US"/>
          </a:p>
        </p:txBody>
      </p:sp>
      <p:sp>
        <p:nvSpPr>
          <p:cNvPr id="3" name="Text Placeholder 2">
            <a:extLst>
              <a:ext uri="{FF2B5EF4-FFF2-40B4-BE49-F238E27FC236}">
                <a16:creationId xmlns:a16="http://schemas.microsoft.com/office/drawing/2014/main" id="{240530E8-DC61-4D64-AB54-BCDD4D202EA6}"/>
              </a:ext>
            </a:extLst>
          </p:cNvPr>
          <p:cNvSpPr>
            <a:spLocks noGrp="1"/>
          </p:cNvSpPr>
          <p:nvPr>
            <p:ph type="body" sz="quarter" idx="16"/>
          </p:nvPr>
        </p:nvSpPr>
        <p:spPr bwMode="gray"/>
        <p:txBody>
          <a:bodyPr/>
          <a:lstStyle/>
          <a:p>
            <a:endParaRPr lang="en-US"/>
          </a:p>
        </p:txBody>
      </p:sp>
      <p:sp>
        <p:nvSpPr>
          <p:cNvPr id="8" name="Text Placeholder 7">
            <a:extLst>
              <a:ext uri="{FF2B5EF4-FFF2-40B4-BE49-F238E27FC236}">
                <a16:creationId xmlns:a16="http://schemas.microsoft.com/office/drawing/2014/main" id="{F0E9D6BC-0BFA-4104-803E-BF75C6B88B08}"/>
              </a:ext>
            </a:extLst>
          </p:cNvPr>
          <p:cNvSpPr>
            <a:spLocks noGrp="1"/>
          </p:cNvSpPr>
          <p:nvPr>
            <p:ph type="body" sz="quarter" idx="21"/>
          </p:nvPr>
        </p:nvSpPr>
        <p:spPr bwMode="gray"/>
        <p:txBody>
          <a:bodyPr/>
          <a:lstStyle/>
          <a:p>
            <a:endParaRPr lang="en-US"/>
          </a:p>
        </p:txBody>
      </p:sp>
      <p:sp>
        <p:nvSpPr>
          <p:cNvPr id="9" name="Text Placeholder 8">
            <a:extLst>
              <a:ext uri="{FF2B5EF4-FFF2-40B4-BE49-F238E27FC236}">
                <a16:creationId xmlns:a16="http://schemas.microsoft.com/office/drawing/2014/main" id="{D96F59EB-74E1-4960-B7CB-6CE8F59EA487}"/>
              </a:ext>
            </a:extLst>
          </p:cNvPr>
          <p:cNvSpPr>
            <a:spLocks noGrp="1"/>
          </p:cNvSpPr>
          <p:nvPr>
            <p:ph type="body" sz="quarter" idx="22"/>
          </p:nvPr>
        </p:nvSpPr>
        <p:spPr bwMode="gray"/>
        <p:txBody>
          <a:bodyPr/>
          <a:lstStyle/>
          <a:p>
            <a:endParaRPr lang="en-US"/>
          </a:p>
        </p:txBody>
      </p:sp>
      <p:sp>
        <p:nvSpPr>
          <p:cNvPr id="10" name="Text Placeholder 9">
            <a:extLst>
              <a:ext uri="{FF2B5EF4-FFF2-40B4-BE49-F238E27FC236}">
                <a16:creationId xmlns:a16="http://schemas.microsoft.com/office/drawing/2014/main" id="{5E0F93C9-A921-4265-A470-027390BE7DF2}"/>
              </a:ext>
            </a:extLst>
          </p:cNvPr>
          <p:cNvSpPr>
            <a:spLocks noGrp="1"/>
          </p:cNvSpPr>
          <p:nvPr>
            <p:ph type="body" sz="quarter" idx="23"/>
          </p:nvPr>
        </p:nvSpPr>
        <p:spPr bwMode="gray"/>
        <p:txBody>
          <a:bodyPr/>
          <a:lstStyle/>
          <a:p>
            <a:endParaRPr lang="en-US"/>
          </a:p>
        </p:txBody>
      </p:sp>
      <p:sp>
        <p:nvSpPr>
          <p:cNvPr id="11" name="Text Placeholder 10">
            <a:extLst>
              <a:ext uri="{FF2B5EF4-FFF2-40B4-BE49-F238E27FC236}">
                <a16:creationId xmlns:a16="http://schemas.microsoft.com/office/drawing/2014/main" id="{4FFB02D2-F78F-4538-BBE4-0DF1569FE893}"/>
              </a:ext>
            </a:extLst>
          </p:cNvPr>
          <p:cNvSpPr>
            <a:spLocks noGrp="1"/>
          </p:cNvSpPr>
          <p:nvPr>
            <p:ph type="body" sz="quarter" idx="24"/>
          </p:nvPr>
        </p:nvSpPr>
        <p:spPr bwMode="gray"/>
        <p:txBody>
          <a:bodyPr/>
          <a:lstStyle/>
          <a:p>
            <a:endParaRPr lang="en-US"/>
          </a:p>
        </p:txBody>
      </p:sp>
      <p:sp>
        <p:nvSpPr>
          <p:cNvPr id="12" name="Text Placeholder 11">
            <a:extLst>
              <a:ext uri="{FF2B5EF4-FFF2-40B4-BE49-F238E27FC236}">
                <a16:creationId xmlns:a16="http://schemas.microsoft.com/office/drawing/2014/main" id="{59CB7D31-2B81-46E5-813D-D4FAE1BC1726}"/>
              </a:ext>
            </a:extLst>
          </p:cNvPr>
          <p:cNvSpPr>
            <a:spLocks noGrp="1"/>
          </p:cNvSpPr>
          <p:nvPr>
            <p:ph type="body" sz="quarter" idx="25"/>
          </p:nvPr>
        </p:nvSpPr>
        <p:spPr bwMode="gray"/>
        <p:txBody>
          <a:bodyPr/>
          <a:lstStyle/>
          <a:p>
            <a:endParaRPr lang="en-US"/>
          </a:p>
        </p:txBody>
      </p:sp>
      <p:sp>
        <p:nvSpPr>
          <p:cNvPr id="13" name="Text Placeholder 12">
            <a:extLst>
              <a:ext uri="{FF2B5EF4-FFF2-40B4-BE49-F238E27FC236}">
                <a16:creationId xmlns:a16="http://schemas.microsoft.com/office/drawing/2014/main" id="{1FF19D32-EDDF-4596-9719-CA62C4E2A122}"/>
              </a:ext>
            </a:extLst>
          </p:cNvPr>
          <p:cNvSpPr>
            <a:spLocks noGrp="1"/>
          </p:cNvSpPr>
          <p:nvPr>
            <p:ph type="body" sz="quarter" idx="26"/>
          </p:nvPr>
        </p:nvSpPr>
        <p:spPr bwMode="gray"/>
        <p:txBody>
          <a:bodyPr/>
          <a:lstStyle/>
          <a:p>
            <a:endParaRPr lang="en-US"/>
          </a:p>
        </p:txBody>
      </p:sp>
      <p:sp>
        <p:nvSpPr>
          <p:cNvPr id="14" name="Text Placeholder 13">
            <a:extLst>
              <a:ext uri="{FF2B5EF4-FFF2-40B4-BE49-F238E27FC236}">
                <a16:creationId xmlns:a16="http://schemas.microsoft.com/office/drawing/2014/main" id="{5F4DB153-8528-4EAA-88DE-685AEFC3BD29}"/>
              </a:ext>
            </a:extLst>
          </p:cNvPr>
          <p:cNvSpPr>
            <a:spLocks noGrp="1"/>
          </p:cNvSpPr>
          <p:nvPr>
            <p:ph type="body" sz="quarter" idx="27"/>
          </p:nvPr>
        </p:nvSpPr>
        <p:spPr bwMode="gray"/>
        <p:txBody>
          <a:bodyPr/>
          <a:lstStyle/>
          <a:p>
            <a:endParaRPr lang="en-US"/>
          </a:p>
        </p:txBody>
      </p:sp>
      <p:sp>
        <p:nvSpPr>
          <p:cNvPr id="15" name="Text Placeholder 14">
            <a:extLst>
              <a:ext uri="{FF2B5EF4-FFF2-40B4-BE49-F238E27FC236}">
                <a16:creationId xmlns:a16="http://schemas.microsoft.com/office/drawing/2014/main" id="{A84198FD-A7C4-422F-9B29-D1B664FC094A}"/>
              </a:ext>
            </a:extLst>
          </p:cNvPr>
          <p:cNvSpPr>
            <a:spLocks noGrp="1"/>
          </p:cNvSpPr>
          <p:nvPr>
            <p:ph type="body" sz="quarter" idx="28"/>
          </p:nvPr>
        </p:nvSpPr>
        <p:spPr bwMode="gray"/>
        <p:txBody>
          <a:bodyPr/>
          <a:lstStyle/>
          <a:p>
            <a:endParaRPr lang="en-US"/>
          </a:p>
        </p:txBody>
      </p:sp>
      <p:sp>
        <p:nvSpPr>
          <p:cNvPr id="16" name="Text Placeholder 15">
            <a:extLst>
              <a:ext uri="{FF2B5EF4-FFF2-40B4-BE49-F238E27FC236}">
                <a16:creationId xmlns:a16="http://schemas.microsoft.com/office/drawing/2014/main" id="{886D6E03-88D8-4E4A-9CD8-CBF0F83C5A64}"/>
              </a:ext>
            </a:extLst>
          </p:cNvPr>
          <p:cNvSpPr>
            <a:spLocks noGrp="1"/>
          </p:cNvSpPr>
          <p:nvPr>
            <p:ph type="body" sz="quarter" idx="29"/>
          </p:nvPr>
        </p:nvSpPr>
        <p:spPr bwMode="gray"/>
        <p:txBody>
          <a:bodyPr/>
          <a:lstStyle/>
          <a:p>
            <a:endParaRPr lang="en-US"/>
          </a:p>
        </p:txBody>
      </p:sp>
      <p:sp>
        <p:nvSpPr>
          <p:cNvPr id="17" name="Text Placeholder 16">
            <a:extLst>
              <a:ext uri="{FF2B5EF4-FFF2-40B4-BE49-F238E27FC236}">
                <a16:creationId xmlns:a16="http://schemas.microsoft.com/office/drawing/2014/main" id="{5085A7FE-21D0-442A-A8C4-18751A684173}"/>
              </a:ext>
            </a:extLst>
          </p:cNvPr>
          <p:cNvSpPr>
            <a:spLocks noGrp="1"/>
          </p:cNvSpPr>
          <p:nvPr>
            <p:ph type="body" sz="quarter" idx="30"/>
          </p:nvPr>
        </p:nvSpPr>
        <p:spPr bwMode="gray"/>
        <p:txBody>
          <a:bodyPr/>
          <a:lstStyle/>
          <a:p>
            <a:endParaRPr lang="en-US"/>
          </a:p>
        </p:txBody>
      </p:sp>
      <p:sp>
        <p:nvSpPr>
          <p:cNvPr id="18" name="Text Placeholder 17">
            <a:extLst>
              <a:ext uri="{FF2B5EF4-FFF2-40B4-BE49-F238E27FC236}">
                <a16:creationId xmlns:a16="http://schemas.microsoft.com/office/drawing/2014/main" id="{FF0F7B1B-3CDC-4497-964C-47CE53C2E133}"/>
              </a:ext>
            </a:extLst>
          </p:cNvPr>
          <p:cNvSpPr>
            <a:spLocks noGrp="1"/>
          </p:cNvSpPr>
          <p:nvPr>
            <p:ph type="body" sz="quarter" idx="31"/>
          </p:nvPr>
        </p:nvSpPr>
        <p:spPr bwMode="gray"/>
        <p:txBody>
          <a:bodyPr/>
          <a:lstStyle/>
          <a:p>
            <a:endParaRPr lang="en-US"/>
          </a:p>
        </p:txBody>
      </p:sp>
      <p:sp>
        <p:nvSpPr>
          <p:cNvPr id="19" name="Text Placeholder 18">
            <a:extLst>
              <a:ext uri="{FF2B5EF4-FFF2-40B4-BE49-F238E27FC236}">
                <a16:creationId xmlns:a16="http://schemas.microsoft.com/office/drawing/2014/main" id="{50796BD0-B3DA-43A3-B8F2-113B13D1C00C}"/>
              </a:ext>
            </a:extLst>
          </p:cNvPr>
          <p:cNvSpPr>
            <a:spLocks noGrp="1"/>
          </p:cNvSpPr>
          <p:nvPr>
            <p:ph type="body" sz="quarter" idx="32"/>
          </p:nvPr>
        </p:nvSpPr>
        <p:spPr bwMode="gray"/>
        <p:txBody>
          <a:bodyPr/>
          <a:lstStyle/>
          <a:p>
            <a:endParaRPr lang="en-US"/>
          </a:p>
        </p:txBody>
      </p:sp>
      <p:sp>
        <p:nvSpPr>
          <p:cNvPr id="20" name="Text Placeholder 19">
            <a:extLst>
              <a:ext uri="{FF2B5EF4-FFF2-40B4-BE49-F238E27FC236}">
                <a16:creationId xmlns:a16="http://schemas.microsoft.com/office/drawing/2014/main" id="{9D91B0F8-94F1-41E1-9573-FF487B1A5EC5}"/>
              </a:ext>
            </a:extLst>
          </p:cNvPr>
          <p:cNvSpPr>
            <a:spLocks noGrp="1"/>
          </p:cNvSpPr>
          <p:nvPr>
            <p:ph type="body" sz="quarter" idx="33"/>
          </p:nvPr>
        </p:nvSpPr>
        <p:spPr bwMode="gray"/>
        <p:txBody>
          <a:bodyPr/>
          <a:lstStyle/>
          <a:p>
            <a:endParaRPr lang="en-US"/>
          </a:p>
        </p:txBody>
      </p:sp>
      <p:sp>
        <p:nvSpPr>
          <p:cNvPr id="21" name="Text Placeholder 20">
            <a:extLst>
              <a:ext uri="{FF2B5EF4-FFF2-40B4-BE49-F238E27FC236}">
                <a16:creationId xmlns:a16="http://schemas.microsoft.com/office/drawing/2014/main" id="{260470B5-1ED4-49E8-8F1A-C17575916736}"/>
              </a:ext>
            </a:extLst>
          </p:cNvPr>
          <p:cNvSpPr>
            <a:spLocks noGrp="1"/>
          </p:cNvSpPr>
          <p:nvPr>
            <p:ph type="body" sz="quarter" idx="34"/>
          </p:nvPr>
        </p:nvSpPr>
        <p:spPr bwMode="gray"/>
        <p:txBody>
          <a:bodyPr/>
          <a:lstStyle/>
          <a:p>
            <a:endParaRPr lang="en-US"/>
          </a:p>
        </p:txBody>
      </p:sp>
      <p:sp>
        <p:nvSpPr>
          <p:cNvPr id="22" name="Text Placeholder 21">
            <a:extLst>
              <a:ext uri="{FF2B5EF4-FFF2-40B4-BE49-F238E27FC236}">
                <a16:creationId xmlns:a16="http://schemas.microsoft.com/office/drawing/2014/main" id="{6CE3D469-98FE-4B9D-9191-559BCB4BC504}"/>
              </a:ext>
            </a:extLst>
          </p:cNvPr>
          <p:cNvSpPr>
            <a:spLocks noGrp="1"/>
          </p:cNvSpPr>
          <p:nvPr>
            <p:ph type="body" sz="quarter" idx="35"/>
          </p:nvPr>
        </p:nvSpPr>
        <p:spPr bwMode="gray"/>
        <p:txBody>
          <a:bodyPr/>
          <a:lstStyle/>
          <a:p>
            <a:endParaRPr lang="en-US"/>
          </a:p>
        </p:txBody>
      </p:sp>
      <p:sp>
        <p:nvSpPr>
          <p:cNvPr id="23" name="Text Placeholder 22">
            <a:extLst>
              <a:ext uri="{FF2B5EF4-FFF2-40B4-BE49-F238E27FC236}">
                <a16:creationId xmlns:a16="http://schemas.microsoft.com/office/drawing/2014/main" id="{4967BCA2-DFB6-4610-9EB1-1D1681C3E4C4}"/>
              </a:ext>
            </a:extLst>
          </p:cNvPr>
          <p:cNvSpPr>
            <a:spLocks noGrp="1"/>
          </p:cNvSpPr>
          <p:nvPr>
            <p:ph type="body" sz="quarter" idx="36"/>
          </p:nvPr>
        </p:nvSpPr>
        <p:spPr bwMode="gray"/>
        <p:txBody>
          <a:bodyPr/>
          <a:lstStyle/>
          <a:p>
            <a:endParaRPr lang="en-US"/>
          </a:p>
        </p:txBody>
      </p:sp>
      <p:sp>
        <p:nvSpPr>
          <p:cNvPr id="24" name="Text Placeholder 23">
            <a:extLst>
              <a:ext uri="{FF2B5EF4-FFF2-40B4-BE49-F238E27FC236}">
                <a16:creationId xmlns:a16="http://schemas.microsoft.com/office/drawing/2014/main" id="{5A4EFA96-F419-4DBE-80EF-A121F773D8D2}"/>
              </a:ext>
            </a:extLst>
          </p:cNvPr>
          <p:cNvSpPr>
            <a:spLocks noGrp="1"/>
          </p:cNvSpPr>
          <p:nvPr>
            <p:ph type="body" sz="quarter" idx="37"/>
          </p:nvPr>
        </p:nvSpPr>
        <p:spPr bwMode="gray"/>
        <p:txBody>
          <a:bodyPr/>
          <a:lstStyle/>
          <a:p>
            <a:endParaRPr lang="en-US"/>
          </a:p>
        </p:txBody>
      </p:sp>
      <p:sp>
        <p:nvSpPr>
          <p:cNvPr id="25" name="Text Placeholder 24">
            <a:extLst>
              <a:ext uri="{FF2B5EF4-FFF2-40B4-BE49-F238E27FC236}">
                <a16:creationId xmlns:a16="http://schemas.microsoft.com/office/drawing/2014/main" id="{56B5C6FC-2E0B-45CE-83CD-D3CFB3115444}"/>
              </a:ext>
            </a:extLst>
          </p:cNvPr>
          <p:cNvSpPr>
            <a:spLocks noGrp="1"/>
          </p:cNvSpPr>
          <p:nvPr>
            <p:ph type="body" sz="quarter" idx="38"/>
          </p:nvPr>
        </p:nvSpPr>
        <p:spPr bwMode="gray"/>
        <p:txBody>
          <a:bodyPr/>
          <a:lstStyle/>
          <a:p>
            <a:endParaRPr lang="en-US"/>
          </a:p>
        </p:txBody>
      </p:sp>
      <p:sp>
        <p:nvSpPr>
          <p:cNvPr id="26" name="Text Placeholder 25">
            <a:extLst>
              <a:ext uri="{FF2B5EF4-FFF2-40B4-BE49-F238E27FC236}">
                <a16:creationId xmlns:a16="http://schemas.microsoft.com/office/drawing/2014/main" id="{84DD6D4D-14A4-45F7-86C8-28B74F938F48}"/>
              </a:ext>
            </a:extLst>
          </p:cNvPr>
          <p:cNvSpPr>
            <a:spLocks noGrp="1"/>
          </p:cNvSpPr>
          <p:nvPr>
            <p:ph type="body" sz="quarter" idx="39"/>
          </p:nvPr>
        </p:nvSpPr>
        <p:spPr bwMode="gray"/>
        <p:txBody>
          <a:bodyPr/>
          <a:lstStyle/>
          <a:p>
            <a:endParaRPr lang="en-US"/>
          </a:p>
        </p:txBody>
      </p:sp>
      <p:sp>
        <p:nvSpPr>
          <p:cNvPr id="27" name="Text Placeholder 26">
            <a:extLst>
              <a:ext uri="{FF2B5EF4-FFF2-40B4-BE49-F238E27FC236}">
                <a16:creationId xmlns:a16="http://schemas.microsoft.com/office/drawing/2014/main" id="{A4A798D2-1C89-4ED0-873D-3ED41E939987}"/>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1692224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bwMode="gray">
          <a:xfrm>
            <a:off x="5892681" y="1242453"/>
            <a:ext cx="5865371" cy="4680000"/>
          </a:xfrm>
        </p:spPr>
        <p:txBody>
          <a:bodyPr wrap="square">
            <a:noAutofit/>
          </a:bodyPr>
          <a:lstStyle/>
          <a:p>
            <a:pPr fontAlgn="ctr">
              <a:lnSpc>
                <a:spcPct val="150000"/>
              </a:lnSpc>
              <a:buSzPct val="50000"/>
              <a:buFont typeface="Wingdings" panose="05000000000000000000" pitchFamily="2" charset="2"/>
              <a:buChar char="l"/>
            </a:pPr>
            <a:r>
              <a:rPr lang="en-US" sz="1400" b="1" dirty="0">
                <a:latin typeface="Huawei Sans" panose="020C0503030203020204" pitchFamily="34" charset="0"/>
              </a:rPr>
              <a:t>Master router</a:t>
            </a:r>
            <a:r>
              <a:rPr lang="en-US" sz="1400" dirty="0">
                <a:latin typeface="Huawei Sans" panose="020C0503030203020204" pitchFamily="34" charset="0"/>
              </a:rPr>
              <a:t>: The master router forwards packets in a VRRP group. In each VRRP group, only the master router responds to the ARP Request packet destined for the virtual IP address. The master router periodically sends VRRP packets to notify the backup router in the same VRRP group of its own status.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buSzPct val="50000"/>
              <a:buFont typeface="Wingdings" panose="05000000000000000000" pitchFamily="2" charset="2"/>
              <a:buChar char="l"/>
            </a:pPr>
            <a:r>
              <a:rPr lang="en-US" sz="1400" b="1" dirty="0">
                <a:latin typeface="Huawei Sans" panose="020C0503030203020204" pitchFamily="34" charset="0"/>
              </a:rPr>
              <a:t>Backup router</a:t>
            </a:r>
            <a:r>
              <a:rPr lang="en-US" sz="1400" dirty="0">
                <a:latin typeface="Huawei Sans" panose="020C0503030203020204" pitchFamily="34" charset="0"/>
              </a:rPr>
              <a:t>: The backup router listens to the VRRP packets sent by the master router in real time and is ready to take over services of the master router.</a:t>
            </a:r>
            <a:endParaRPr lang="en-US" altLang="zh-CN" sz="1400" dirty="0">
              <a:latin typeface="Huawei Sans" panose="020C0503030203020204" pitchFamily="34" charset="0"/>
            </a:endParaRPr>
          </a:p>
          <a:p>
            <a:pPr fontAlgn="ctr">
              <a:lnSpc>
                <a:spcPct val="150000"/>
              </a:lnSpc>
              <a:buSzPct val="50000"/>
              <a:buFont typeface="Wingdings" panose="05000000000000000000" pitchFamily="2" charset="2"/>
              <a:buChar char="l"/>
            </a:pPr>
            <a:r>
              <a:rPr lang="en-US" sz="1400" b="1" dirty="0">
                <a:latin typeface="Huawei Sans" panose="020C0503030203020204" pitchFamily="34" charset="0"/>
              </a:rPr>
              <a:t>Priority</a:t>
            </a:r>
            <a:r>
              <a:rPr lang="en-US" sz="1400" dirty="0">
                <a:latin typeface="Huawei Sans" panose="020C0503030203020204" pitchFamily="34" charset="0"/>
              </a:rPr>
              <a:t>: The priority value is used to elect the master and backup routers. The priority value ranges from 0 to 255. A larger value indicates a higher priority. If the values are the same, the interface IP addresses are compared. The interface with the largest IP address is preferred.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Basic VRRP Concepts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gray">
          <a:xfrm>
            <a:off x="986163" y="2461574"/>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720477" y="1309694"/>
            <a:ext cx="5032381" cy="5061943"/>
            <a:chOff x="1129446" y="1354545"/>
            <a:chExt cx="5032381" cy="5061943"/>
          </a:xfrm>
        </p:grpSpPr>
        <p:grpSp>
          <p:nvGrpSpPr>
            <p:cNvPr id="37" name="组合 36"/>
            <p:cNvGrpSpPr/>
            <p:nvPr/>
          </p:nvGrpSpPr>
          <p:grpSpPr bwMode="gray">
            <a:xfrm>
              <a:off x="1615813" y="1354545"/>
              <a:ext cx="4045115" cy="4171457"/>
              <a:chOff x="2314029" y="1768545"/>
              <a:chExt cx="4045115" cy="4171457"/>
            </a:xfrm>
          </p:grpSpPr>
          <p:cxnSp>
            <p:nvCxnSpPr>
              <p:cNvPr id="52" name="直接连接符 51"/>
              <p:cNvCxnSpPr>
                <a:stCxn id="54" idx="2"/>
              </p:cNvCxnSpPr>
              <p:nvPr/>
            </p:nvCxnSpPr>
            <p:spPr bwMode="gray">
              <a:xfrm>
                <a:off x="2815000" y="3578053"/>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3" name="直接连接符 52"/>
              <p:cNvCxnSpPr>
                <a:stCxn id="56" idx="2"/>
              </p:cNvCxnSpPr>
              <p:nvPr/>
            </p:nvCxnSpPr>
            <p:spPr bwMode="gray">
              <a:xfrm flipH="1">
                <a:off x="4304797" y="3578053"/>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45000" y="3135253"/>
                <a:ext cx="540000" cy="442800"/>
              </a:xfrm>
              <a:prstGeom prst="rect">
                <a:avLst/>
              </a:prstGeom>
            </p:spPr>
          </p:pic>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904309" y="1768545"/>
                <a:ext cx="810701" cy="408398"/>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54008" y="3135253"/>
                <a:ext cx="540000" cy="442800"/>
              </a:xfrm>
              <a:prstGeom prst="rect">
                <a:avLst/>
              </a:prstGeom>
            </p:spPr>
          </p:pic>
          <p:grpSp>
            <p:nvGrpSpPr>
              <p:cNvPr id="57" name="组合 56"/>
              <p:cNvGrpSpPr/>
              <p:nvPr/>
            </p:nvGrpSpPr>
            <p:grpSpPr bwMode="gray">
              <a:xfrm>
                <a:off x="2314029" y="4483762"/>
                <a:ext cx="4045115" cy="1456240"/>
                <a:chOff x="2314029" y="4483762"/>
                <a:chExt cx="4045115" cy="1456240"/>
              </a:xfrm>
            </p:grpSpPr>
            <p:pic>
              <p:nvPicPr>
                <p:cNvPr id="60" name="图片 59"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61" name="图片 60"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62" name="图片 61"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63" name="直接连接符 62"/>
                <p:cNvCxnSpPr>
                  <a:stCxn id="60"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4" name="直接连接符 63"/>
                <p:cNvCxnSpPr>
                  <a:stCxn id="61"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5" name="直接连接符 64"/>
                <p:cNvCxnSpPr>
                  <a:stCxn id="62"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67" name="图片 6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58" name="直接连接符 57"/>
              <p:cNvCxnSpPr>
                <a:stCxn id="54" idx="0"/>
                <a:endCxn id="55" idx="2"/>
              </p:cNvCxnSpPr>
              <p:nvPr/>
            </p:nvCxnSpPr>
            <p:spPr bwMode="gray">
              <a:xfrm flipV="1">
                <a:off x="2815000" y="2176943"/>
                <a:ext cx="1494660"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9" name="直接连接符 58"/>
              <p:cNvCxnSpPr>
                <a:stCxn id="56" idx="0"/>
                <a:endCxn id="55" idx="2"/>
              </p:cNvCxnSpPr>
              <p:nvPr/>
            </p:nvCxnSpPr>
            <p:spPr bwMode="gray">
              <a:xfrm flipH="1" flipV="1">
                <a:off x="4309660" y="2176943"/>
                <a:ext cx="1514348"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38" name="Text Box 4"/>
            <p:cNvSpPr txBox="1">
              <a:spLocks noChangeArrowheads="1"/>
            </p:cNvSpPr>
            <p:nvPr/>
          </p:nvSpPr>
          <p:spPr bwMode="gray">
            <a:xfrm>
              <a:off x="1129446" y="5567025"/>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4"/>
            <p:cNvSpPr txBox="1">
              <a:spLocks noChangeArrowheads="1"/>
            </p:cNvSpPr>
            <p:nvPr/>
          </p:nvSpPr>
          <p:spPr bwMode="gray">
            <a:xfrm>
              <a:off x="2850004" y="5566684"/>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4"/>
            <p:cNvSpPr txBox="1">
              <a:spLocks noChangeArrowheads="1"/>
            </p:cNvSpPr>
            <p:nvPr/>
          </p:nvSpPr>
          <p:spPr bwMode="gray">
            <a:xfrm>
              <a:off x="4629488" y="5566684"/>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文本框 67"/>
          <p:cNvSpPr txBox="1"/>
          <p:nvPr/>
        </p:nvSpPr>
        <p:spPr bwMode="gray">
          <a:xfrm>
            <a:off x="664890" y="3318200"/>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192.168.1.251/24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9" name="文本框 68"/>
          <p:cNvSpPr txBox="1"/>
          <p:nvPr/>
        </p:nvSpPr>
        <p:spPr bwMode="gray">
          <a:xfrm>
            <a:off x="4339838" y="3318200"/>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192.168.1.252/24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2" name="文本框 71"/>
          <p:cNvSpPr txBox="1"/>
          <p:nvPr/>
        </p:nvSpPr>
        <p:spPr bwMode="gray">
          <a:xfrm>
            <a:off x="1059346" y="3135083"/>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4611683" y="3138037"/>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任意多边形 2"/>
          <p:cNvSpPr/>
          <p:nvPr/>
        </p:nvSpPr>
        <p:spPr bwMode="gray">
          <a:xfrm>
            <a:off x="2036648" y="3176236"/>
            <a:ext cx="2410175" cy="450640"/>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90" name="Rectangle 21"/>
          <p:cNvSpPr>
            <a:spLocks noChangeArrowheads="1"/>
          </p:cNvSpPr>
          <p:nvPr/>
        </p:nvSpPr>
        <p:spPr bwMode="gray">
          <a:xfrm>
            <a:off x="2933934" y="3510939"/>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91" name="文本框 90"/>
          <p:cNvSpPr txBox="1"/>
          <p:nvPr/>
        </p:nvSpPr>
        <p:spPr bwMode="gray">
          <a:xfrm>
            <a:off x="1059346" y="2740967"/>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2" name="文本框 91"/>
          <p:cNvSpPr txBox="1"/>
          <p:nvPr/>
        </p:nvSpPr>
        <p:spPr bwMode="gray">
          <a:xfrm>
            <a:off x="4898052" y="2746004"/>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3" name="文本框 92"/>
          <p:cNvSpPr txBox="1"/>
          <p:nvPr/>
        </p:nvSpPr>
        <p:spPr bwMode="gray">
          <a:xfrm>
            <a:off x="1145983" y="2280990"/>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4557981" y="2277307"/>
            <a:ext cx="90281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Backup</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859942" y="3508498"/>
            <a:ext cx="1237839" cy="307777"/>
          </a:xfrm>
          <a:prstGeom prst="rect">
            <a:avLst/>
          </a:prstGeom>
          <a:noFill/>
        </p:spPr>
        <p:txBody>
          <a:bodyPr wrap="square" rtlCol="0">
            <a:noAutofit/>
          </a:bodyPr>
          <a:lstStyle/>
          <a:p>
            <a:pPr fontAlgn="ctr"/>
            <a:r>
              <a:rPr lang="en-US" sz="1400" b="1" dirty="0">
                <a:solidFill>
                  <a:srgbClr val="EC7061"/>
                </a:solidFill>
                <a:latin typeface="Huawei Sans" panose="020C0503030203020204" pitchFamily="34" charset="0"/>
              </a:rPr>
              <a:t>Priority: 200</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bwMode="gray">
          <a:xfrm>
            <a:off x="4452724" y="3503467"/>
            <a:ext cx="1237839" cy="307777"/>
          </a:xfrm>
          <a:prstGeom prst="rect">
            <a:avLst/>
          </a:prstGeom>
          <a:noFill/>
        </p:spPr>
        <p:txBody>
          <a:bodyPr wrap="square" rtlCol="0">
            <a:noAutofit/>
          </a:bodyPr>
          <a:lstStyle/>
          <a:p>
            <a:pPr fontAlgn="ctr"/>
            <a:r>
              <a:rPr lang="en-US" sz="1400" b="1" dirty="0">
                <a:solidFill>
                  <a:srgbClr val="EC7061"/>
                </a:solidFill>
                <a:latin typeface="Huawei Sans" panose="020C0503030203020204" pitchFamily="34" charset="0"/>
              </a:rPr>
              <a:t>Priority: 100</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3436179" y="4088251"/>
            <a:ext cx="781842"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358912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占位符 49"/>
          <p:cNvSpPr>
            <a:spLocks noGrp="1"/>
          </p:cNvSpPr>
          <p:nvPr>
            <p:ph type="body" sz="quarter" idx="10"/>
          </p:nvPr>
        </p:nvSpPr>
        <p:spPr bwMode="gray"/>
        <p:txBody>
          <a:bodyPr wrap="square">
            <a:noAutofit/>
          </a:bodyPr>
          <a:lstStyle/>
          <a:p>
            <a:pPr marL="0" indent="0" fontAlgn="ctr">
              <a:buNone/>
            </a:pPr>
            <a:r>
              <a:rPr lang="en-US" sz="1800" dirty="0">
                <a:latin typeface="Huawei Sans" panose="020C0503030203020204" pitchFamily="34" charset="0"/>
              </a:rPr>
              <a:t>VRRP has only one packet type — Advertisement packets. </a:t>
            </a:r>
            <a:r>
              <a:rPr lang="en-US" altLang="zh-CN" sz="1800" dirty="0">
                <a:latin typeface="Huawei Sans" panose="020C0503030203020204" pitchFamily="34" charset="0"/>
              </a:rPr>
              <a:t>Advertisement packets </a:t>
            </a:r>
            <a:r>
              <a:rPr lang="en-US" sz="1800" dirty="0">
                <a:latin typeface="Huawei Sans" panose="020C0503030203020204" pitchFamily="34" charset="0"/>
              </a:rPr>
              <a:t>are multicast packets and can be transmitted only in the same broadcast domain. The destination multicast address of Advertisement packets is 224.0.0.18.</a:t>
            </a:r>
          </a:p>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Packet Format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 name="Group 40"/>
          <p:cNvGraphicFramePr>
            <a:graphicFrameLocks noGrp="1"/>
          </p:cNvGraphicFramePr>
          <p:nvPr>
            <p:extLst>
              <p:ext uri="{D42A27DB-BD31-4B8C-83A1-F6EECF244321}">
                <p14:modId xmlns:p14="http://schemas.microsoft.com/office/powerpoint/2010/main" val="3562395359"/>
              </p:ext>
            </p:extLst>
          </p:nvPr>
        </p:nvGraphicFramePr>
        <p:xfrm>
          <a:off x="6885076" y="3796672"/>
          <a:ext cx="3930552" cy="2498617"/>
        </p:xfrm>
        <a:graphic>
          <a:graphicData uri="http://schemas.openxmlformats.org/drawingml/2006/table">
            <a:tbl>
              <a:tblPr>
                <a:tableStyleId>{3C2FFA5D-87B4-456A-9821-1D502468CF0F}</a:tableStyleId>
              </a:tblPr>
              <a:tblGrid>
                <a:gridCol w="463986">
                  <a:extLst>
                    <a:ext uri="{9D8B030D-6E8A-4147-A177-3AD203B41FA5}">
                      <a16:colId xmlns:a16="http://schemas.microsoft.com/office/drawing/2014/main" val="20000"/>
                    </a:ext>
                  </a:extLst>
                </a:gridCol>
                <a:gridCol w="514394">
                  <a:extLst>
                    <a:ext uri="{9D8B030D-6E8A-4147-A177-3AD203B41FA5}">
                      <a16:colId xmlns:a16="http://schemas.microsoft.com/office/drawing/2014/main" val="20001"/>
                    </a:ext>
                  </a:extLst>
                </a:gridCol>
                <a:gridCol w="1156719">
                  <a:extLst>
                    <a:ext uri="{9D8B030D-6E8A-4147-A177-3AD203B41FA5}">
                      <a16:colId xmlns:a16="http://schemas.microsoft.com/office/drawing/2014/main" val="20002"/>
                    </a:ext>
                  </a:extLst>
                </a:gridCol>
                <a:gridCol w="833760">
                  <a:extLst>
                    <a:ext uri="{9D8B030D-6E8A-4147-A177-3AD203B41FA5}">
                      <a16:colId xmlns:a16="http://schemas.microsoft.com/office/drawing/2014/main" val="20003"/>
                    </a:ext>
                  </a:extLst>
                </a:gridCol>
                <a:gridCol w="961693">
                  <a:extLst>
                    <a:ext uri="{9D8B030D-6E8A-4147-A177-3AD203B41FA5}">
                      <a16:colId xmlns:a16="http://schemas.microsoft.com/office/drawing/2014/main" val="20004"/>
                    </a:ext>
                  </a:extLst>
                </a:gridCol>
              </a:tblGrid>
              <a:tr h="507487">
                <a:tc>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err="1">
                          <a:latin typeface="Huawei Sans" panose="020C0503030203020204" pitchFamily="34" charset="0"/>
                        </a:rPr>
                        <a:t>Ver</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Type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Virtual </a:t>
                      </a:r>
                      <a:r>
                        <a:rPr lang="en-US" sz="1200" dirty="0" err="1">
                          <a:latin typeface="Huawei Sans" panose="020C0503030203020204" pitchFamily="34" charset="0"/>
                        </a:rPr>
                        <a:t>Rtr</a:t>
                      </a:r>
                      <a:r>
                        <a:rPr lang="en-US" sz="1200" dirty="0">
                          <a:latin typeface="Huawei Sans" panose="020C0503030203020204" pitchFamily="34" charset="0"/>
                        </a:rPr>
                        <a:t> ID</a:t>
                      </a:r>
                      <a:endParaRPr kumimoji="0" lang="en-US" altLang="zh-CN" sz="1200" b="0" i="0" u="none" strike="noStrike" cap="none" normalizeH="0" baseline="0" dirty="0">
                        <a:ln>
                          <a:noFill/>
                        </a:ln>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Priority</a:t>
                      </a:r>
                      <a:endParaRPr kumimoji="0" lang="en-US" altLang="zh-CN" sz="1200" b="0" i="0" u="none" strike="noStrike" cap="none" normalizeH="0" baseline="0" dirty="0">
                        <a:ln>
                          <a:noFill/>
                        </a:ln>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Count IP </a:t>
                      </a:r>
                      <a:r>
                        <a:rPr lang="en-US" sz="1200" dirty="0" err="1">
                          <a:latin typeface="Huawei Sans" panose="020C0503030203020204" pitchFamily="34" charset="0"/>
                        </a:rPr>
                        <a:t>Addrs</a:t>
                      </a:r>
                      <a:endParaRPr kumimoji="0" lang="en-US" altLang="zh-CN" sz="1200" b="0" i="0" u="none" strike="noStrike" cap="none" normalizeH="0" baseline="0" dirty="0">
                        <a:ln>
                          <a:noFill/>
                        </a:ln>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extLst>
                  <a:ext uri="{0D108BD9-81ED-4DB2-BD59-A6C34878D82A}">
                    <a16:rowId xmlns:a16="http://schemas.microsoft.com/office/drawing/2014/main" val="10000"/>
                  </a:ext>
                </a:extLst>
              </a:tr>
              <a:tr h="331855">
                <a:tc gridSpan="2">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err="1">
                          <a:latin typeface="Huawei Sans" panose="020C0503030203020204" pitchFamily="34" charset="0"/>
                        </a:rPr>
                        <a:t>Auth</a:t>
                      </a:r>
                      <a:r>
                        <a:rPr lang="en-US" sz="1200" dirty="0">
                          <a:latin typeface="Huawei Sans" panose="020C0503030203020204" pitchFamily="34" charset="0"/>
                        </a:rPr>
                        <a:t> Type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err="1">
                          <a:latin typeface="Huawei Sans" panose="020C0503030203020204" pitchFamily="34" charset="0"/>
                        </a:rPr>
                        <a:t>Adver</a:t>
                      </a:r>
                      <a:r>
                        <a:rPr lang="en-US" sz="1200" dirty="0">
                          <a:latin typeface="Huawei Sans" panose="020C0503030203020204" pitchFamily="34" charset="0"/>
                        </a:rPr>
                        <a:t> </a:t>
                      </a:r>
                      <a:r>
                        <a:rPr lang="en-US" sz="1200" dirty="0" err="1">
                          <a:latin typeface="Huawei Sans" panose="020C0503030203020204" pitchFamily="34" charset="0"/>
                        </a:rPr>
                        <a:t>Int</a:t>
                      </a:r>
                      <a:endParaRPr kumimoji="0" lang="en-US" altLang="zh-CN" sz="1200" b="0" i="0" u="none" strike="noStrike" cap="none" normalizeH="0" baseline="0" dirty="0">
                        <a:ln>
                          <a:noFill/>
                        </a:ln>
                        <a:solidFill>
                          <a:srgbClr val="EC706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gridSpan="2">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Checksum</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hMerge="1">
                  <a:txBody>
                    <a:bodyPr/>
                    <a:lstStyle/>
                    <a:p>
                      <a:endParaRPr lang="zh-CN" altLang="en-US"/>
                    </a:p>
                  </a:txBody>
                  <a:tcPr/>
                </a:tc>
                <a:extLst>
                  <a:ext uri="{0D108BD9-81ED-4DB2-BD59-A6C34878D82A}">
                    <a16:rowId xmlns:a16="http://schemas.microsoft.com/office/drawing/2014/main" val="10001"/>
                  </a:ext>
                </a:extLst>
              </a:tr>
              <a:tr h="331855">
                <a:tc gridSpan="5">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IP Address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331855">
                <a:tc gridSpan="5">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331855">
                <a:tc gridSpan="5">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IP Address (n)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331855">
                <a:tc gridSpan="5">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Authentication Data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r h="331855">
                <a:tc gridSpan="5">
                  <a:txBody>
                    <a:bodyPr/>
                    <a:lstStyle/>
                    <a:p>
                      <a:pPr marL="0" marR="0" lvl="0" indent="0" algn="ctr" defTabSz="784225" rtl="0" eaLnBrk="1" fontAlgn="ctr" latinLnBrk="0" hangingPunct="1">
                        <a:lnSpc>
                          <a:spcPct val="100000"/>
                        </a:lnSpc>
                        <a:spcBef>
                          <a:spcPct val="0"/>
                        </a:spcBef>
                        <a:spcAft>
                          <a:spcPct val="0"/>
                        </a:spcAft>
                        <a:buClr>
                          <a:srgbClr val="808080"/>
                        </a:buClr>
                        <a:buSzPct val="60000"/>
                        <a:buFont typeface="Wingdings" pitchFamily="2" charset="2"/>
                        <a:buNone/>
                        <a:tabLst/>
                      </a:pPr>
                      <a:r>
                        <a:rPr lang="en-US" sz="1200" dirty="0">
                          <a:latin typeface="Huawei Sans" panose="020C0503030203020204" pitchFamily="34" charset="0"/>
                        </a:rPr>
                        <a:t>Authentication Data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7809" marR="67809" marT="33905" marB="33905" anchor="ctr" anchorCtr="1" horzOverflow="overflow">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bl>
          </a:graphicData>
        </a:graphic>
      </p:graphicFrame>
      <p:grpSp>
        <p:nvGrpSpPr>
          <p:cNvPr id="36" name="组合 35"/>
          <p:cNvGrpSpPr/>
          <p:nvPr/>
        </p:nvGrpSpPr>
        <p:grpSpPr bwMode="gray">
          <a:xfrm>
            <a:off x="2743372" y="2585718"/>
            <a:ext cx="6031985" cy="583250"/>
            <a:chOff x="2723762" y="1537522"/>
            <a:chExt cx="6031985" cy="583250"/>
          </a:xfrm>
        </p:grpSpPr>
        <p:grpSp>
          <p:nvGrpSpPr>
            <p:cNvPr id="17" name="组合 16"/>
            <p:cNvGrpSpPr/>
            <p:nvPr/>
          </p:nvGrpSpPr>
          <p:grpSpPr bwMode="gray">
            <a:xfrm>
              <a:off x="2723762" y="1537522"/>
              <a:ext cx="6031985" cy="583250"/>
              <a:chOff x="446088" y="1390919"/>
              <a:chExt cx="6031985" cy="583250"/>
            </a:xfrm>
          </p:grpSpPr>
          <p:sp>
            <p:nvSpPr>
              <p:cNvPr id="12" name="矩形 11"/>
              <p:cNvSpPr/>
              <p:nvPr/>
            </p:nvSpPr>
            <p:spPr bwMode="gray">
              <a:xfrm>
                <a:off x="446088" y="1390919"/>
                <a:ext cx="6031985" cy="583250"/>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p:nvPr/>
            </p:nvCxnSpPr>
            <p:spPr bwMode="gray">
              <a:xfrm>
                <a:off x="2352488" y="1390919"/>
                <a:ext cx="0" cy="58325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3842197" y="1390919"/>
                <a:ext cx="0" cy="58325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bwMode="gray">
            <a:xfrm>
              <a:off x="2871066" y="1656514"/>
              <a:ext cx="1729961" cy="338554"/>
            </a:xfrm>
            <a:prstGeom prst="rect">
              <a:avLst/>
            </a:prstGeom>
            <a:noFill/>
          </p:spPr>
          <p:txBody>
            <a:bodyPr wrap="square" rtlCol="0">
              <a:noAutofit/>
            </a:bodyPr>
            <a:lstStyle/>
            <a:p>
              <a:pPr fontAlgn="ctr"/>
              <a:r>
                <a:rPr lang="en-US" sz="1600" dirty="0">
                  <a:latin typeface="Huawei Sans" panose="020C0503030203020204" pitchFamily="34" charset="0"/>
                </a:rPr>
                <a:t>Ethernet Header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4813193" y="1668733"/>
              <a:ext cx="1106393" cy="338554"/>
            </a:xfrm>
            <a:prstGeom prst="rect">
              <a:avLst/>
            </a:prstGeom>
            <a:noFill/>
          </p:spPr>
          <p:txBody>
            <a:bodyPr wrap="square" rtlCol="0">
              <a:noAutofit/>
            </a:bodyPr>
            <a:lstStyle/>
            <a:p>
              <a:pPr fontAlgn="ctr"/>
              <a:r>
                <a:rPr lang="en-US" sz="1600" dirty="0">
                  <a:latin typeface="Huawei Sans" panose="020C0503030203020204" pitchFamily="34" charset="0"/>
                </a:rPr>
                <a:t>IP Header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756136" y="1653344"/>
              <a:ext cx="1508746" cy="369332"/>
            </a:xfrm>
            <a:prstGeom prst="rect">
              <a:avLst/>
            </a:prstGeom>
            <a:noFill/>
          </p:spPr>
          <p:txBody>
            <a:bodyPr wrap="square" rtlCol="0">
              <a:noAutofit/>
            </a:bodyPr>
            <a:lstStyle/>
            <a:p>
              <a:pPr fontAlgn="ctr"/>
              <a:r>
                <a:rPr lang="en-US" dirty="0">
                  <a:latin typeface="Huawei Sans" panose="020C0503030203020204" pitchFamily="34" charset="0"/>
                </a:rPr>
                <a:t>VRRP Packet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梯形 4"/>
          <p:cNvSpPr/>
          <p:nvPr/>
        </p:nvSpPr>
        <p:spPr bwMode="gray">
          <a:xfrm rot="10800000">
            <a:off x="758777" y="3186416"/>
            <a:ext cx="3855055" cy="1142210"/>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5168418"/>
              <a:gd name="connsiteY0" fmla="*/ 837617 h 861325"/>
              <a:gd name="connsiteX1" fmla="*/ 204869 w 5168418"/>
              <a:gd name="connsiteY1" fmla="*/ 0 h 861325"/>
              <a:gd name="connsiteX2" fmla="*/ 1159870 w 5168418"/>
              <a:gd name="connsiteY2" fmla="*/ 0 h 861325"/>
              <a:gd name="connsiteX3" fmla="*/ 5168418 w 5168418"/>
              <a:gd name="connsiteY3" fmla="*/ 861325 h 861325"/>
              <a:gd name="connsiteX4" fmla="*/ 0 w 5168418"/>
              <a:gd name="connsiteY4" fmla="*/ 837617 h 861325"/>
              <a:gd name="connsiteX0" fmla="*/ 0 w 1734082"/>
              <a:gd name="connsiteY0" fmla="*/ 837617 h 839622"/>
              <a:gd name="connsiteX1" fmla="*/ 204869 w 1734082"/>
              <a:gd name="connsiteY1" fmla="*/ 0 h 839622"/>
              <a:gd name="connsiteX2" fmla="*/ 1159870 w 1734082"/>
              <a:gd name="connsiteY2" fmla="*/ 0 h 839622"/>
              <a:gd name="connsiteX3" fmla="*/ 1734082 w 1734082"/>
              <a:gd name="connsiteY3" fmla="*/ 839622 h 839622"/>
              <a:gd name="connsiteX4" fmla="*/ 0 w 1734082"/>
              <a:gd name="connsiteY4" fmla="*/ 837617 h 839622"/>
              <a:gd name="connsiteX0" fmla="*/ 0 w 2482189"/>
              <a:gd name="connsiteY0" fmla="*/ 845345 h 845345"/>
              <a:gd name="connsiteX1" fmla="*/ 952976 w 2482189"/>
              <a:gd name="connsiteY1" fmla="*/ 0 h 845345"/>
              <a:gd name="connsiteX2" fmla="*/ 1907977 w 2482189"/>
              <a:gd name="connsiteY2" fmla="*/ 0 h 845345"/>
              <a:gd name="connsiteX3" fmla="*/ 2482189 w 2482189"/>
              <a:gd name="connsiteY3" fmla="*/ 839622 h 845345"/>
              <a:gd name="connsiteX4" fmla="*/ 0 w 2482189"/>
              <a:gd name="connsiteY4" fmla="*/ 845345 h 845345"/>
              <a:gd name="connsiteX0" fmla="*/ 0 w 1907977"/>
              <a:gd name="connsiteY0" fmla="*/ 845345 h 845345"/>
              <a:gd name="connsiteX1" fmla="*/ 952976 w 1907977"/>
              <a:gd name="connsiteY1" fmla="*/ 0 h 845345"/>
              <a:gd name="connsiteX2" fmla="*/ 1907977 w 1907977"/>
              <a:gd name="connsiteY2" fmla="*/ 0 h 845345"/>
              <a:gd name="connsiteX3" fmla="*/ 1802611 w 1907977"/>
              <a:gd name="connsiteY3" fmla="*/ 839623 h 845345"/>
              <a:gd name="connsiteX4" fmla="*/ 0 w 1907977"/>
              <a:gd name="connsiteY4" fmla="*/ 845345 h 845345"/>
              <a:gd name="connsiteX0" fmla="*/ 0 w 1802611"/>
              <a:gd name="connsiteY0" fmla="*/ 845345 h 845345"/>
              <a:gd name="connsiteX1" fmla="*/ 952976 w 1802611"/>
              <a:gd name="connsiteY1" fmla="*/ 0 h 845345"/>
              <a:gd name="connsiteX2" fmla="*/ 1456828 w 1802611"/>
              <a:gd name="connsiteY2" fmla="*/ 0 h 845345"/>
              <a:gd name="connsiteX3" fmla="*/ 1802611 w 1802611"/>
              <a:gd name="connsiteY3" fmla="*/ 839623 h 845345"/>
              <a:gd name="connsiteX4" fmla="*/ 0 w 1802611"/>
              <a:gd name="connsiteY4" fmla="*/ 845345 h 845345"/>
              <a:gd name="connsiteX0" fmla="*/ 0 w 2120362"/>
              <a:gd name="connsiteY0" fmla="*/ 859453 h 859453"/>
              <a:gd name="connsiteX1" fmla="*/ 952976 w 2120362"/>
              <a:gd name="connsiteY1" fmla="*/ 14108 h 859453"/>
              <a:gd name="connsiteX2" fmla="*/ 2120362 w 2120362"/>
              <a:gd name="connsiteY2" fmla="*/ 0 h 859453"/>
              <a:gd name="connsiteX3" fmla="*/ 1802611 w 2120362"/>
              <a:gd name="connsiteY3" fmla="*/ 853731 h 859453"/>
              <a:gd name="connsiteX4" fmla="*/ 0 w 2120362"/>
              <a:gd name="connsiteY4" fmla="*/ 859453 h 859453"/>
              <a:gd name="connsiteX0" fmla="*/ 0 w 2696875"/>
              <a:gd name="connsiteY0" fmla="*/ 845346 h 853731"/>
              <a:gd name="connsiteX1" fmla="*/ 1529489 w 2696875"/>
              <a:gd name="connsiteY1" fmla="*/ 14108 h 853731"/>
              <a:gd name="connsiteX2" fmla="*/ 2696875 w 2696875"/>
              <a:gd name="connsiteY2" fmla="*/ 0 h 853731"/>
              <a:gd name="connsiteX3" fmla="*/ 2379124 w 2696875"/>
              <a:gd name="connsiteY3" fmla="*/ 853731 h 853731"/>
              <a:gd name="connsiteX4" fmla="*/ 0 w 2696875"/>
              <a:gd name="connsiteY4" fmla="*/ 845346 h 853731"/>
              <a:gd name="connsiteX0" fmla="*/ 0 w 2696875"/>
              <a:gd name="connsiteY0" fmla="*/ 845346 h 845346"/>
              <a:gd name="connsiteX1" fmla="*/ 1529489 w 2696875"/>
              <a:gd name="connsiteY1" fmla="*/ 14108 h 845346"/>
              <a:gd name="connsiteX2" fmla="*/ 2696875 w 2696875"/>
              <a:gd name="connsiteY2" fmla="*/ 0 h 845346"/>
              <a:gd name="connsiteX3" fmla="*/ 1748222 w 2696875"/>
              <a:gd name="connsiteY3" fmla="*/ 783192 h 845346"/>
              <a:gd name="connsiteX4" fmla="*/ 0 w 2696875"/>
              <a:gd name="connsiteY4" fmla="*/ 845346 h 845346"/>
              <a:gd name="connsiteX0" fmla="*/ 0 w 2696875"/>
              <a:gd name="connsiteY0" fmla="*/ 845346 h 845346"/>
              <a:gd name="connsiteX1" fmla="*/ 1529489 w 2696875"/>
              <a:gd name="connsiteY1" fmla="*/ 14108 h 845346"/>
              <a:gd name="connsiteX2" fmla="*/ 2696875 w 2696875"/>
              <a:gd name="connsiteY2" fmla="*/ 0 h 845346"/>
              <a:gd name="connsiteX3" fmla="*/ 1748222 w 2696875"/>
              <a:gd name="connsiteY3" fmla="*/ 838741 h 845346"/>
              <a:gd name="connsiteX4" fmla="*/ 0 w 2696875"/>
              <a:gd name="connsiteY4" fmla="*/ 845346 h 845346"/>
              <a:gd name="connsiteX0" fmla="*/ 0 w 2696875"/>
              <a:gd name="connsiteY0" fmla="*/ 875677 h 875677"/>
              <a:gd name="connsiteX1" fmla="*/ 1483803 w 2696875"/>
              <a:gd name="connsiteY1" fmla="*/ 0 h 875677"/>
              <a:gd name="connsiteX2" fmla="*/ 2696875 w 2696875"/>
              <a:gd name="connsiteY2" fmla="*/ 30331 h 875677"/>
              <a:gd name="connsiteX3" fmla="*/ 1748222 w 2696875"/>
              <a:gd name="connsiteY3" fmla="*/ 869072 h 875677"/>
              <a:gd name="connsiteX4" fmla="*/ 0 w 2696875"/>
              <a:gd name="connsiteY4" fmla="*/ 875677 h 875677"/>
              <a:gd name="connsiteX0" fmla="*/ 0 w 2891040"/>
              <a:gd name="connsiteY0" fmla="*/ 889785 h 889785"/>
              <a:gd name="connsiteX1" fmla="*/ 1483803 w 2891040"/>
              <a:gd name="connsiteY1" fmla="*/ 14108 h 889785"/>
              <a:gd name="connsiteX2" fmla="*/ 2891040 w 2891040"/>
              <a:gd name="connsiteY2" fmla="*/ 0 h 889785"/>
              <a:gd name="connsiteX3" fmla="*/ 1748222 w 2891040"/>
              <a:gd name="connsiteY3" fmla="*/ 883180 h 889785"/>
              <a:gd name="connsiteX4" fmla="*/ 0 w 2891040"/>
              <a:gd name="connsiteY4" fmla="*/ 889785 h 889785"/>
              <a:gd name="connsiteX0" fmla="*/ 0 w 2891040"/>
              <a:gd name="connsiteY0" fmla="*/ 889785 h 897993"/>
              <a:gd name="connsiteX1" fmla="*/ 1483803 w 2891040"/>
              <a:gd name="connsiteY1" fmla="*/ 14108 h 897993"/>
              <a:gd name="connsiteX2" fmla="*/ 2891040 w 2891040"/>
              <a:gd name="connsiteY2" fmla="*/ 0 h 897993"/>
              <a:gd name="connsiteX3" fmla="*/ 1388446 w 2891040"/>
              <a:gd name="connsiteY3" fmla="*/ 897993 h 897993"/>
              <a:gd name="connsiteX4" fmla="*/ 0 w 2891040"/>
              <a:gd name="connsiteY4" fmla="*/ 889785 h 897993"/>
              <a:gd name="connsiteX0" fmla="*/ 0 w 2891040"/>
              <a:gd name="connsiteY0" fmla="*/ 897896 h 906104"/>
              <a:gd name="connsiteX1" fmla="*/ 1135448 w 2891040"/>
              <a:gd name="connsiteY1" fmla="*/ 0 h 906104"/>
              <a:gd name="connsiteX2" fmla="*/ 2891040 w 2891040"/>
              <a:gd name="connsiteY2" fmla="*/ 8111 h 906104"/>
              <a:gd name="connsiteX3" fmla="*/ 1388446 w 2891040"/>
              <a:gd name="connsiteY3" fmla="*/ 906104 h 906104"/>
              <a:gd name="connsiteX4" fmla="*/ 0 w 2891040"/>
              <a:gd name="connsiteY4" fmla="*/ 897896 h 906104"/>
              <a:gd name="connsiteX0" fmla="*/ 0 w 2879619"/>
              <a:gd name="connsiteY0" fmla="*/ 912710 h 912710"/>
              <a:gd name="connsiteX1" fmla="*/ 1124027 w 2879619"/>
              <a:gd name="connsiteY1" fmla="*/ 0 h 912710"/>
              <a:gd name="connsiteX2" fmla="*/ 2879619 w 2879619"/>
              <a:gd name="connsiteY2" fmla="*/ 8111 h 912710"/>
              <a:gd name="connsiteX3" fmla="*/ 1377025 w 2879619"/>
              <a:gd name="connsiteY3" fmla="*/ 906104 h 912710"/>
              <a:gd name="connsiteX4" fmla="*/ 0 w 2879619"/>
              <a:gd name="connsiteY4" fmla="*/ 912710 h 912710"/>
              <a:gd name="connsiteX0" fmla="*/ 0 w 2889137"/>
              <a:gd name="connsiteY0" fmla="*/ 1102107 h 1102107"/>
              <a:gd name="connsiteX1" fmla="*/ 1124027 w 2889137"/>
              <a:gd name="connsiteY1" fmla="*/ 189397 h 1102107"/>
              <a:gd name="connsiteX2" fmla="*/ 2889137 w 2889137"/>
              <a:gd name="connsiteY2" fmla="*/ 0 h 1102107"/>
              <a:gd name="connsiteX3" fmla="*/ 1377025 w 2889137"/>
              <a:gd name="connsiteY3" fmla="*/ 1095501 h 1102107"/>
              <a:gd name="connsiteX4" fmla="*/ 0 w 2889137"/>
              <a:gd name="connsiteY4" fmla="*/ 1102107 h 1102107"/>
              <a:gd name="connsiteX0" fmla="*/ 0 w 2889137"/>
              <a:gd name="connsiteY0" fmla="*/ 1110218 h 1110218"/>
              <a:gd name="connsiteX1" fmla="*/ 1076437 w 2889137"/>
              <a:gd name="connsiteY1" fmla="*/ 0 h 1110218"/>
              <a:gd name="connsiteX2" fmla="*/ 2889137 w 2889137"/>
              <a:gd name="connsiteY2" fmla="*/ 8111 h 1110218"/>
              <a:gd name="connsiteX3" fmla="*/ 1377025 w 2889137"/>
              <a:gd name="connsiteY3" fmla="*/ 1103612 h 1110218"/>
              <a:gd name="connsiteX4" fmla="*/ 0 w 2889137"/>
              <a:gd name="connsiteY4" fmla="*/ 1110218 h 1110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137" h="1110218">
                <a:moveTo>
                  <a:pt x="0" y="1110218"/>
                </a:moveTo>
                <a:lnTo>
                  <a:pt x="1076437" y="0"/>
                </a:lnTo>
                <a:lnTo>
                  <a:pt x="2889137" y="8111"/>
                </a:lnTo>
                <a:lnTo>
                  <a:pt x="1377025" y="1103612"/>
                </a:lnTo>
                <a:lnTo>
                  <a:pt x="0" y="1110218"/>
                </a:lnTo>
                <a:close/>
              </a:path>
            </a:pathLst>
          </a:custGeom>
          <a:gradFill flip="none" rotWithShape="1">
            <a:gsLst>
              <a:gs pos="97000">
                <a:srgbClr val="99DFF9"/>
              </a:gs>
              <a:gs pos="0">
                <a:schemeClr val="bg1"/>
              </a:gs>
            </a:gsLst>
            <a:lin ang="60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梯形 4"/>
          <p:cNvSpPr/>
          <p:nvPr/>
        </p:nvSpPr>
        <p:spPr bwMode="gray">
          <a:xfrm rot="10800000">
            <a:off x="4002371" y="3185693"/>
            <a:ext cx="2152166" cy="1154908"/>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5168418"/>
              <a:gd name="connsiteY0" fmla="*/ 837617 h 861325"/>
              <a:gd name="connsiteX1" fmla="*/ 204869 w 5168418"/>
              <a:gd name="connsiteY1" fmla="*/ 0 h 861325"/>
              <a:gd name="connsiteX2" fmla="*/ 1159870 w 5168418"/>
              <a:gd name="connsiteY2" fmla="*/ 0 h 861325"/>
              <a:gd name="connsiteX3" fmla="*/ 5168418 w 5168418"/>
              <a:gd name="connsiteY3" fmla="*/ 861325 h 861325"/>
              <a:gd name="connsiteX4" fmla="*/ 0 w 5168418"/>
              <a:gd name="connsiteY4" fmla="*/ 837617 h 861325"/>
              <a:gd name="connsiteX0" fmla="*/ 0 w 1734082"/>
              <a:gd name="connsiteY0" fmla="*/ 837617 h 839622"/>
              <a:gd name="connsiteX1" fmla="*/ 204869 w 1734082"/>
              <a:gd name="connsiteY1" fmla="*/ 0 h 839622"/>
              <a:gd name="connsiteX2" fmla="*/ 1159870 w 1734082"/>
              <a:gd name="connsiteY2" fmla="*/ 0 h 839622"/>
              <a:gd name="connsiteX3" fmla="*/ 1734082 w 1734082"/>
              <a:gd name="connsiteY3" fmla="*/ 839622 h 839622"/>
              <a:gd name="connsiteX4" fmla="*/ 0 w 1734082"/>
              <a:gd name="connsiteY4" fmla="*/ 837617 h 839622"/>
              <a:gd name="connsiteX0" fmla="*/ 0 w 2482189"/>
              <a:gd name="connsiteY0" fmla="*/ 845345 h 845345"/>
              <a:gd name="connsiteX1" fmla="*/ 952976 w 2482189"/>
              <a:gd name="connsiteY1" fmla="*/ 0 h 845345"/>
              <a:gd name="connsiteX2" fmla="*/ 1907977 w 2482189"/>
              <a:gd name="connsiteY2" fmla="*/ 0 h 845345"/>
              <a:gd name="connsiteX3" fmla="*/ 2482189 w 2482189"/>
              <a:gd name="connsiteY3" fmla="*/ 839622 h 845345"/>
              <a:gd name="connsiteX4" fmla="*/ 0 w 2482189"/>
              <a:gd name="connsiteY4" fmla="*/ 845345 h 845345"/>
              <a:gd name="connsiteX0" fmla="*/ 0 w 1907977"/>
              <a:gd name="connsiteY0" fmla="*/ 845345 h 845345"/>
              <a:gd name="connsiteX1" fmla="*/ 952976 w 1907977"/>
              <a:gd name="connsiteY1" fmla="*/ 0 h 845345"/>
              <a:gd name="connsiteX2" fmla="*/ 1907977 w 1907977"/>
              <a:gd name="connsiteY2" fmla="*/ 0 h 845345"/>
              <a:gd name="connsiteX3" fmla="*/ 1802611 w 1907977"/>
              <a:gd name="connsiteY3" fmla="*/ 839623 h 845345"/>
              <a:gd name="connsiteX4" fmla="*/ 0 w 1907977"/>
              <a:gd name="connsiteY4" fmla="*/ 845345 h 845345"/>
              <a:gd name="connsiteX0" fmla="*/ 0 w 1802611"/>
              <a:gd name="connsiteY0" fmla="*/ 845345 h 845345"/>
              <a:gd name="connsiteX1" fmla="*/ 952976 w 1802611"/>
              <a:gd name="connsiteY1" fmla="*/ 0 h 845345"/>
              <a:gd name="connsiteX2" fmla="*/ 1456828 w 1802611"/>
              <a:gd name="connsiteY2" fmla="*/ 0 h 845345"/>
              <a:gd name="connsiteX3" fmla="*/ 1802611 w 1802611"/>
              <a:gd name="connsiteY3" fmla="*/ 839623 h 845345"/>
              <a:gd name="connsiteX4" fmla="*/ 0 w 1802611"/>
              <a:gd name="connsiteY4" fmla="*/ 845345 h 845345"/>
              <a:gd name="connsiteX0" fmla="*/ 0 w 1602735"/>
              <a:gd name="connsiteY0" fmla="*/ 1882267 h 1882267"/>
              <a:gd name="connsiteX1" fmla="*/ 753100 w 1602735"/>
              <a:gd name="connsiteY1" fmla="*/ 0 h 1882267"/>
              <a:gd name="connsiteX2" fmla="*/ 1256952 w 1602735"/>
              <a:gd name="connsiteY2" fmla="*/ 0 h 1882267"/>
              <a:gd name="connsiteX3" fmla="*/ 1602735 w 1602735"/>
              <a:gd name="connsiteY3" fmla="*/ 839623 h 1882267"/>
              <a:gd name="connsiteX4" fmla="*/ 0 w 1602735"/>
              <a:gd name="connsiteY4" fmla="*/ 1882267 h 1882267"/>
              <a:gd name="connsiteX0" fmla="*/ 0 w 1383823"/>
              <a:gd name="connsiteY0" fmla="*/ 1882267 h 1895061"/>
              <a:gd name="connsiteX1" fmla="*/ 753100 w 1383823"/>
              <a:gd name="connsiteY1" fmla="*/ 0 h 1895061"/>
              <a:gd name="connsiteX2" fmla="*/ 1256952 w 1383823"/>
              <a:gd name="connsiteY2" fmla="*/ 0 h 1895061"/>
              <a:gd name="connsiteX3" fmla="*/ 1383823 w 1383823"/>
              <a:gd name="connsiteY3" fmla="*/ 1895061 h 1895061"/>
              <a:gd name="connsiteX4" fmla="*/ 0 w 1383823"/>
              <a:gd name="connsiteY4" fmla="*/ 1882267 h 1895061"/>
              <a:gd name="connsiteX0" fmla="*/ 0 w 1509459"/>
              <a:gd name="connsiteY0" fmla="*/ 2034236 h 2034236"/>
              <a:gd name="connsiteX1" fmla="*/ 878736 w 1509459"/>
              <a:gd name="connsiteY1" fmla="*/ 0 h 2034236"/>
              <a:gd name="connsiteX2" fmla="*/ 1382588 w 1509459"/>
              <a:gd name="connsiteY2" fmla="*/ 0 h 2034236"/>
              <a:gd name="connsiteX3" fmla="*/ 1509459 w 1509459"/>
              <a:gd name="connsiteY3" fmla="*/ 1895061 h 2034236"/>
              <a:gd name="connsiteX4" fmla="*/ 0 w 1509459"/>
              <a:gd name="connsiteY4" fmla="*/ 2034236 h 2034236"/>
              <a:gd name="connsiteX0" fmla="*/ 0 w 1382588"/>
              <a:gd name="connsiteY0" fmla="*/ 2034236 h 2047031"/>
              <a:gd name="connsiteX1" fmla="*/ 878736 w 1382588"/>
              <a:gd name="connsiteY1" fmla="*/ 0 h 2047031"/>
              <a:gd name="connsiteX2" fmla="*/ 1382588 w 1382588"/>
              <a:gd name="connsiteY2" fmla="*/ 0 h 2047031"/>
              <a:gd name="connsiteX3" fmla="*/ 1103996 w 1382588"/>
              <a:gd name="connsiteY3" fmla="*/ 2047031 h 2047031"/>
              <a:gd name="connsiteX4" fmla="*/ 0 w 1382588"/>
              <a:gd name="connsiteY4" fmla="*/ 2034236 h 2047031"/>
              <a:gd name="connsiteX0" fmla="*/ 0 w 1382588"/>
              <a:gd name="connsiteY0" fmla="*/ 2152435 h 2165230"/>
              <a:gd name="connsiteX1" fmla="*/ 107786 w 1382588"/>
              <a:gd name="connsiteY1" fmla="*/ 0 h 2165230"/>
              <a:gd name="connsiteX2" fmla="*/ 1382588 w 1382588"/>
              <a:gd name="connsiteY2" fmla="*/ 118199 h 2165230"/>
              <a:gd name="connsiteX3" fmla="*/ 1103996 w 1382588"/>
              <a:gd name="connsiteY3" fmla="*/ 2165230 h 2165230"/>
              <a:gd name="connsiteX4" fmla="*/ 0 w 1382588"/>
              <a:gd name="connsiteY4" fmla="*/ 2152435 h 2165230"/>
              <a:gd name="connsiteX0" fmla="*/ 0 w 1622439"/>
              <a:gd name="connsiteY0" fmla="*/ 2152435 h 2165230"/>
              <a:gd name="connsiteX1" fmla="*/ 107786 w 1622439"/>
              <a:gd name="connsiteY1" fmla="*/ 0 h 2165230"/>
              <a:gd name="connsiteX2" fmla="*/ 1622439 w 1622439"/>
              <a:gd name="connsiteY2" fmla="*/ 0 h 2165230"/>
              <a:gd name="connsiteX3" fmla="*/ 1103996 w 1622439"/>
              <a:gd name="connsiteY3" fmla="*/ 2165230 h 2165230"/>
              <a:gd name="connsiteX4" fmla="*/ 0 w 1622439"/>
              <a:gd name="connsiteY4" fmla="*/ 2152435 h 2165230"/>
              <a:gd name="connsiteX0" fmla="*/ 0 w 1612921"/>
              <a:gd name="connsiteY0" fmla="*/ 2546432 h 2559227"/>
              <a:gd name="connsiteX1" fmla="*/ 107786 w 1612921"/>
              <a:gd name="connsiteY1" fmla="*/ 393997 h 2559227"/>
              <a:gd name="connsiteX2" fmla="*/ 1612921 w 1612921"/>
              <a:gd name="connsiteY2" fmla="*/ 0 h 2559227"/>
              <a:gd name="connsiteX3" fmla="*/ 1103996 w 1612921"/>
              <a:gd name="connsiteY3" fmla="*/ 2559227 h 2559227"/>
              <a:gd name="connsiteX4" fmla="*/ 0 w 1612921"/>
              <a:gd name="connsiteY4" fmla="*/ 2546432 h 2559227"/>
              <a:gd name="connsiteX0" fmla="*/ 0 w 1612921"/>
              <a:gd name="connsiteY0" fmla="*/ 2546432 h 2559227"/>
              <a:gd name="connsiteX1" fmla="*/ 88750 w 1612921"/>
              <a:gd name="connsiteY1" fmla="*/ 0 h 2559227"/>
              <a:gd name="connsiteX2" fmla="*/ 1612921 w 1612921"/>
              <a:gd name="connsiteY2" fmla="*/ 0 h 2559227"/>
              <a:gd name="connsiteX3" fmla="*/ 1103996 w 1612921"/>
              <a:gd name="connsiteY3" fmla="*/ 2559227 h 2559227"/>
              <a:gd name="connsiteX4" fmla="*/ 0 w 1612921"/>
              <a:gd name="connsiteY4" fmla="*/ 2546432 h 2559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921" h="2559227">
                <a:moveTo>
                  <a:pt x="0" y="2546432"/>
                </a:moveTo>
                <a:lnTo>
                  <a:pt x="88750" y="0"/>
                </a:lnTo>
                <a:lnTo>
                  <a:pt x="1612921" y="0"/>
                </a:lnTo>
                <a:lnTo>
                  <a:pt x="1103996" y="2559227"/>
                </a:lnTo>
                <a:lnTo>
                  <a:pt x="0" y="2546432"/>
                </a:lnTo>
                <a:close/>
              </a:path>
            </a:pathLst>
          </a:custGeom>
          <a:gradFill flip="none" rotWithShape="1">
            <a:gsLst>
              <a:gs pos="97000">
                <a:srgbClr val="99DFF9"/>
              </a:gs>
              <a:gs pos="0">
                <a:schemeClr val="bg1"/>
              </a:gs>
            </a:gsLst>
            <a:lin ang="60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圆角矩形 46"/>
          <p:cNvSpPr/>
          <p:nvPr/>
        </p:nvSpPr>
        <p:spPr bwMode="gray">
          <a:xfrm>
            <a:off x="777521" y="4348827"/>
            <a:ext cx="2358229" cy="180199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lang="en-US" sz="1400" dirty="0">
                <a:solidFill>
                  <a:schemeClr val="accent2"/>
                </a:solidFill>
                <a:latin typeface="Huawei Sans" panose="020C0503030203020204" pitchFamily="34" charset="0"/>
              </a:rPr>
              <a:t>DMAC 01-00-5E-00-00-12</a:t>
            </a:r>
          </a:p>
          <a:p>
            <a:pPr fontAlgn="ctr">
              <a:lnSpc>
                <a:spcPts val="2200"/>
              </a:lnSpc>
            </a:pPr>
            <a:r>
              <a:rPr lang="en-US" sz="1400" dirty="0">
                <a:solidFill>
                  <a:schemeClr val="accent2"/>
                </a:solidFill>
                <a:latin typeface="Huawei Sans" panose="020C0503030203020204" pitchFamily="34" charset="0"/>
              </a:rPr>
              <a:t>(multicast MAC address)</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a:solidFill>
                  <a:schemeClr val="accent2"/>
                </a:solidFill>
                <a:latin typeface="Huawei Sans" panose="020C0503030203020204" pitchFamily="34" charset="0"/>
              </a:rPr>
              <a:t>SMAC: 00-00-5E-00-01-XX (virtual router MAC address)</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p:nvPr/>
        </p:nvSpPr>
        <p:spPr bwMode="gray">
          <a:xfrm>
            <a:off x="4005658" y="4348826"/>
            <a:ext cx="2018551" cy="1796997"/>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lang="en-US" sz="1400" dirty="0">
                <a:solidFill>
                  <a:schemeClr val="accent2"/>
                </a:solidFill>
                <a:latin typeface="Huawei Sans" panose="020C0503030203020204" pitchFamily="34" charset="0"/>
              </a:rPr>
              <a:t>DIP: 224.0.0.18</a:t>
            </a:r>
          </a:p>
          <a:p>
            <a:pPr fontAlgn="ctr">
              <a:lnSpc>
                <a:spcPts val="2200"/>
              </a:lnSpc>
            </a:pPr>
            <a:r>
              <a:rPr lang="en-US" sz="1400" dirty="0">
                <a:solidFill>
                  <a:schemeClr val="accent2"/>
                </a:solidFill>
                <a:latin typeface="Huawei Sans" panose="020C0503030203020204" pitchFamily="34" charset="0"/>
              </a:rPr>
              <a:t>SIP: IP address of the master router's port</a:t>
            </a:r>
          </a:p>
          <a:p>
            <a:pPr fontAlgn="ctr">
              <a:lnSpc>
                <a:spcPts val="2200"/>
              </a:lnSpc>
            </a:pPr>
            <a:r>
              <a:rPr lang="en-US" sz="1400" dirty="0">
                <a:solidFill>
                  <a:schemeClr val="accent2"/>
                </a:solidFill>
                <a:latin typeface="Huawei Sans" panose="020C0503030203020204" pitchFamily="34" charset="0"/>
              </a:rPr>
              <a:t>Protocol: 0x70</a:t>
            </a:r>
          </a:p>
          <a:p>
            <a:pPr fontAlgn="ctr">
              <a:lnSpc>
                <a:spcPts val="2200"/>
              </a:lnSpc>
            </a:pPr>
            <a:r>
              <a:rPr lang="en-US" sz="1400" dirty="0">
                <a:solidFill>
                  <a:schemeClr val="accent2"/>
                </a:solidFill>
                <a:latin typeface="Huawei Sans" panose="020C0503030203020204" pitchFamily="34" charset="0"/>
              </a:rPr>
              <a:t>(VRRP protocol number: 112)</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
          <p:cNvSpPr/>
          <p:nvPr/>
        </p:nvSpPr>
        <p:spPr bwMode="gray">
          <a:xfrm rot="10800000">
            <a:off x="6169527" y="3182562"/>
            <a:ext cx="4643971" cy="593414"/>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5168418"/>
              <a:gd name="connsiteY0" fmla="*/ 837617 h 861325"/>
              <a:gd name="connsiteX1" fmla="*/ 204869 w 5168418"/>
              <a:gd name="connsiteY1" fmla="*/ 0 h 861325"/>
              <a:gd name="connsiteX2" fmla="*/ 1159870 w 5168418"/>
              <a:gd name="connsiteY2" fmla="*/ 0 h 861325"/>
              <a:gd name="connsiteX3" fmla="*/ 5168418 w 5168418"/>
              <a:gd name="connsiteY3" fmla="*/ 861325 h 861325"/>
              <a:gd name="connsiteX4" fmla="*/ 0 w 5168418"/>
              <a:gd name="connsiteY4" fmla="*/ 837617 h 861325"/>
              <a:gd name="connsiteX0" fmla="*/ 0 w 1734082"/>
              <a:gd name="connsiteY0" fmla="*/ 837617 h 839622"/>
              <a:gd name="connsiteX1" fmla="*/ 204869 w 1734082"/>
              <a:gd name="connsiteY1" fmla="*/ 0 h 839622"/>
              <a:gd name="connsiteX2" fmla="*/ 1159870 w 1734082"/>
              <a:gd name="connsiteY2" fmla="*/ 0 h 839622"/>
              <a:gd name="connsiteX3" fmla="*/ 1734082 w 1734082"/>
              <a:gd name="connsiteY3" fmla="*/ 839622 h 839622"/>
              <a:gd name="connsiteX4" fmla="*/ 0 w 1734082"/>
              <a:gd name="connsiteY4" fmla="*/ 837617 h 839622"/>
              <a:gd name="connsiteX0" fmla="*/ 0 w 2482189"/>
              <a:gd name="connsiteY0" fmla="*/ 845345 h 845345"/>
              <a:gd name="connsiteX1" fmla="*/ 952976 w 2482189"/>
              <a:gd name="connsiteY1" fmla="*/ 0 h 845345"/>
              <a:gd name="connsiteX2" fmla="*/ 1907977 w 2482189"/>
              <a:gd name="connsiteY2" fmla="*/ 0 h 845345"/>
              <a:gd name="connsiteX3" fmla="*/ 2482189 w 2482189"/>
              <a:gd name="connsiteY3" fmla="*/ 839622 h 845345"/>
              <a:gd name="connsiteX4" fmla="*/ 0 w 2482189"/>
              <a:gd name="connsiteY4" fmla="*/ 845345 h 845345"/>
              <a:gd name="connsiteX0" fmla="*/ 0 w 1907977"/>
              <a:gd name="connsiteY0" fmla="*/ 845345 h 845345"/>
              <a:gd name="connsiteX1" fmla="*/ 952976 w 1907977"/>
              <a:gd name="connsiteY1" fmla="*/ 0 h 845345"/>
              <a:gd name="connsiteX2" fmla="*/ 1907977 w 1907977"/>
              <a:gd name="connsiteY2" fmla="*/ 0 h 845345"/>
              <a:gd name="connsiteX3" fmla="*/ 1802611 w 1907977"/>
              <a:gd name="connsiteY3" fmla="*/ 839623 h 845345"/>
              <a:gd name="connsiteX4" fmla="*/ 0 w 1907977"/>
              <a:gd name="connsiteY4" fmla="*/ 845345 h 845345"/>
              <a:gd name="connsiteX0" fmla="*/ 0 w 1802611"/>
              <a:gd name="connsiteY0" fmla="*/ 845345 h 845345"/>
              <a:gd name="connsiteX1" fmla="*/ 952976 w 1802611"/>
              <a:gd name="connsiteY1" fmla="*/ 0 h 845345"/>
              <a:gd name="connsiteX2" fmla="*/ 1456828 w 1802611"/>
              <a:gd name="connsiteY2" fmla="*/ 0 h 845345"/>
              <a:gd name="connsiteX3" fmla="*/ 1802611 w 1802611"/>
              <a:gd name="connsiteY3" fmla="*/ 839623 h 845345"/>
              <a:gd name="connsiteX4" fmla="*/ 0 w 1802611"/>
              <a:gd name="connsiteY4" fmla="*/ 845345 h 845345"/>
              <a:gd name="connsiteX0" fmla="*/ 0 w 1802611"/>
              <a:gd name="connsiteY0" fmla="*/ 845345 h 845345"/>
              <a:gd name="connsiteX1" fmla="*/ 310518 w 1802611"/>
              <a:gd name="connsiteY1" fmla="*/ 6172 h 845345"/>
              <a:gd name="connsiteX2" fmla="*/ 1456828 w 1802611"/>
              <a:gd name="connsiteY2" fmla="*/ 0 h 845345"/>
              <a:gd name="connsiteX3" fmla="*/ 1802611 w 1802611"/>
              <a:gd name="connsiteY3" fmla="*/ 839623 h 845345"/>
              <a:gd name="connsiteX4" fmla="*/ 0 w 1802611"/>
              <a:gd name="connsiteY4" fmla="*/ 845345 h 845345"/>
              <a:gd name="connsiteX0" fmla="*/ 0 w 3339753"/>
              <a:gd name="connsiteY0" fmla="*/ 845345 h 858139"/>
              <a:gd name="connsiteX1" fmla="*/ 310518 w 3339753"/>
              <a:gd name="connsiteY1" fmla="*/ 6172 h 858139"/>
              <a:gd name="connsiteX2" fmla="*/ 1456828 w 3339753"/>
              <a:gd name="connsiteY2" fmla="*/ 0 h 858139"/>
              <a:gd name="connsiteX3" fmla="*/ 3339753 w 3339753"/>
              <a:gd name="connsiteY3" fmla="*/ 858139 h 858139"/>
              <a:gd name="connsiteX4" fmla="*/ 0 w 3339753"/>
              <a:gd name="connsiteY4" fmla="*/ 845345 h 858139"/>
              <a:gd name="connsiteX0" fmla="*/ 298628 w 3029235"/>
              <a:gd name="connsiteY0" fmla="*/ 870033 h 870033"/>
              <a:gd name="connsiteX1" fmla="*/ 0 w 3029235"/>
              <a:gd name="connsiteY1" fmla="*/ 6172 h 870033"/>
              <a:gd name="connsiteX2" fmla="*/ 1146310 w 3029235"/>
              <a:gd name="connsiteY2" fmla="*/ 0 h 870033"/>
              <a:gd name="connsiteX3" fmla="*/ 3029235 w 3029235"/>
              <a:gd name="connsiteY3" fmla="*/ 858139 h 870033"/>
              <a:gd name="connsiteX4" fmla="*/ 298628 w 3029235"/>
              <a:gd name="connsiteY4" fmla="*/ 870033 h 870033"/>
              <a:gd name="connsiteX0" fmla="*/ 298628 w 3023524"/>
              <a:gd name="connsiteY0" fmla="*/ 870033 h 872952"/>
              <a:gd name="connsiteX1" fmla="*/ 0 w 3023524"/>
              <a:gd name="connsiteY1" fmla="*/ 6172 h 872952"/>
              <a:gd name="connsiteX2" fmla="*/ 1146310 w 3023524"/>
              <a:gd name="connsiteY2" fmla="*/ 0 h 872952"/>
              <a:gd name="connsiteX3" fmla="*/ 3023524 w 3023524"/>
              <a:gd name="connsiteY3" fmla="*/ 872952 h 872952"/>
              <a:gd name="connsiteX4" fmla="*/ 298628 w 3023524"/>
              <a:gd name="connsiteY4" fmla="*/ 870033 h 872952"/>
              <a:gd name="connsiteX0" fmla="*/ 298628 w 3023524"/>
              <a:gd name="connsiteY0" fmla="*/ 863861 h 866780"/>
              <a:gd name="connsiteX1" fmla="*/ 0 w 3023524"/>
              <a:gd name="connsiteY1" fmla="*/ 0 h 866780"/>
              <a:gd name="connsiteX2" fmla="*/ 1146310 w 3023524"/>
              <a:gd name="connsiteY2" fmla="*/ 8641 h 866780"/>
              <a:gd name="connsiteX3" fmla="*/ 3023524 w 3023524"/>
              <a:gd name="connsiteY3" fmla="*/ 866780 h 866780"/>
              <a:gd name="connsiteX4" fmla="*/ 298628 w 3023524"/>
              <a:gd name="connsiteY4" fmla="*/ 863861 h 866780"/>
              <a:gd name="connsiteX0" fmla="*/ 298628 w 3023524"/>
              <a:gd name="connsiteY0" fmla="*/ 870033 h 872952"/>
              <a:gd name="connsiteX1" fmla="*/ 0 w 3023524"/>
              <a:gd name="connsiteY1" fmla="*/ 6172 h 872952"/>
              <a:gd name="connsiteX2" fmla="*/ 1163443 w 3023524"/>
              <a:gd name="connsiteY2" fmla="*/ 0 h 872952"/>
              <a:gd name="connsiteX3" fmla="*/ 3023524 w 3023524"/>
              <a:gd name="connsiteY3" fmla="*/ 872952 h 872952"/>
              <a:gd name="connsiteX4" fmla="*/ 298628 w 3023524"/>
              <a:gd name="connsiteY4" fmla="*/ 870033 h 872952"/>
              <a:gd name="connsiteX0" fmla="*/ 298628 w 3023524"/>
              <a:gd name="connsiteY0" fmla="*/ 863861 h 866780"/>
              <a:gd name="connsiteX1" fmla="*/ 0 w 3023524"/>
              <a:gd name="connsiteY1" fmla="*/ 0 h 866780"/>
              <a:gd name="connsiteX2" fmla="*/ 1157733 w 3023524"/>
              <a:gd name="connsiteY2" fmla="*/ 8641 h 866780"/>
              <a:gd name="connsiteX3" fmla="*/ 3023524 w 3023524"/>
              <a:gd name="connsiteY3" fmla="*/ 866780 h 866780"/>
              <a:gd name="connsiteX4" fmla="*/ 298628 w 3023524"/>
              <a:gd name="connsiteY4" fmla="*/ 863861 h 866780"/>
              <a:gd name="connsiteX0" fmla="*/ 298628 w 3291929"/>
              <a:gd name="connsiteY0" fmla="*/ 863861 h 935021"/>
              <a:gd name="connsiteX1" fmla="*/ 0 w 3291929"/>
              <a:gd name="connsiteY1" fmla="*/ 0 h 935021"/>
              <a:gd name="connsiteX2" fmla="*/ 1157733 w 3291929"/>
              <a:gd name="connsiteY2" fmla="*/ 8641 h 935021"/>
              <a:gd name="connsiteX3" fmla="*/ 3291929 w 3291929"/>
              <a:gd name="connsiteY3" fmla="*/ 935021 h 935021"/>
              <a:gd name="connsiteX4" fmla="*/ 298628 w 3291929"/>
              <a:gd name="connsiteY4" fmla="*/ 863861 h 935021"/>
              <a:gd name="connsiteX0" fmla="*/ 1349405 w 3291929"/>
              <a:gd name="connsiteY0" fmla="*/ 918453 h 935021"/>
              <a:gd name="connsiteX1" fmla="*/ 0 w 3291929"/>
              <a:gd name="connsiteY1" fmla="*/ 0 h 935021"/>
              <a:gd name="connsiteX2" fmla="*/ 1157733 w 3291929"/>
              <a:gd name="connsiteY2" fmla="*/ 8641 h 935021"/>
              <a:gd name="connsiteX3" fmla="*/ 3291929 w 3291929"/>
              <a:gd name="connsiteY3" fmla="*/ 935021 h 935021"/>
              <a:gd name="connsiteX4" fmla="*/ 1349405 w 3291929"/>
              <a:gd name="connsiteY4" fmla="*/ 918453 h 935021"/>
              <a:gd name="connsiteX0" fmla="*/ 1349405 w 3291929"/>
              <a:gd name="connsiteY0" fmla="*/ 1046294 h 1062862"/>
              <a:gd name="connsiteX1" fmla="*/ 0 w 3291929"/>
              <a:gd name="connsiteY1" fmla="*/ 127841 h 1062862"/>
              <a:gd name="connsiteX2" fmla="*/ 2751031 w 3291929"/>
              <a:gd name="connsiteY2" fmla="*/ 0 h 1062862"/>
              <a:gd name="connsiteX3" fmla="*/ 3291929 w 3291929"/>
              <a:gd name="connsiteY3" fmla="*/ 1062862 h 1062862"/>
              <a:gd name="connsiteX4" fmla="*/ 1349405 w 3291929"/>
              <a:gd name="connsiteY4" fmla="*/ 1046294 h 1062862"/>
              <a:gd name="connsiteX0" fmla="*/ 1537860 w 3480384"/>
              <a:gd name="connsiteY0" fmla="*/ 1046294 h 1062862"/>
              <a:gd name="connsiteX1" fmla="*/ 0 w 3480384"/>
              <a:gd name="connsiteY1" fmla="*/ 5008 h 1062862"/>
              <a:gd name="connsiteX2" fmla="*/ 2939486 w 3480384"/>
              <a:gd name="connsiteY2" fmla="*/ 0 h 1062862"/>
              <a:gd name="connsiteX3" fmla="*/ 3480384 w 3480384"/>
              <a:gd name="connsiteY3" fmla="*/ 1062862 h 1062862"/>
              <a:gd name="connsiteX4" fmla="*/ 1537860 w 3480384"/>
              <a:gd name="connsiteY4" fmla="*/ 1046294 h 1062862"/>
              <a:gd name="connsiteX0" fmla="*/ 1537860 w 3480384"/>
              <a:gd name="connsiteY0" fmla="*/ 1046294 h 1062862"/>
              <a:gd name="connsiteX1" fmla="*/ 0 w 3480384"/>
              <a:gd name="connsiteY1" fmla="*/ 5008 h 1062862"/>
              <a:gd name="connsiteX2" fmla="*/ 2939486 w 3480384"/>
              <a:gd name="connsiteY2" fmla="*/ 0 h 1062862"/>
              <a:gd name="connsiteX3" fmla="*/ 3480384 w 3480384"/>
              <a:gd name="connsiteY3" fmla="*/ 1062862 h 1062862"/>
              <a:gd name="connsiteX4" fmla="*/ 1537860 w 3480384"/>
              <a:gd name="connsiteY4" fmla="*/ 1046294 h 1062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0384" h="1062862">
                <a:moveTo>
                  <a:pt x="1537860" y="1046294"/>
                </a:moveTo>
                <a:lnTo>
                  <a:pt x="0" y="5008"/>
                </a:lnTo>
                <a:lnTo>
                  <a:pt x="2939486" y="0"/>
                </a:lnTo>
                <a:lnTo>
                  <a:pt x="3480384" y="1062862"/>
                </a:lnTo>
                <a:lnTo>
                  <a:pt x="1537860" y="1046294"/>
                </a:lnTo>
                <a:close/>
              </a:path>
            </a:pathLst>
          </a:custGeom>
          <a:gradFill flip="none" rotWithShape="1">
            <a:gsLst>
              <a:gs pos="97000">
                <a:srgbClr val="99DFF9"/>
              </a:gs>
              <a:gs pos="0">
                <a:schemeClr val="bg1"/>
              </a:gs>
            </a:gsLst>
            <a:lin ang="6000000" scaled="0"/>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669784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fontAlgn="ctr">
              <a:buSzPct val="50000"/>
              <a:buFont typeface="Wingdings" panose="05000000000000000000" pitchFamily="2" charset="2"/>
              <a:buChar char="l"/>
            </a:pPr>
            <a:r>
              <a:rPr lang="en-US" sz="2000" dirty="0">
                <a:latin typeface="Huawei Sans" panose="020C0503030203020204" pitchFamily="34" charset="0"/>
              </a:rPr>
              <a:t>VRRP defines two timers:</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a:p>
            <a:pPr marL="654050" lvl="1" indent="-355600" fontAlgn="ctr">
              <a:buSzPct val="50000"/>
              <a:buFont typeface="Wingdings" panose="05000000000000000000" pitchFamily="2" charset="2"/>
              <a:buChar char="p"/>
            </a:pPr>
            <a:r>
              <a:rPr lang="en-US" sz="1800" dirty="0">
                <a:latin typeface="Huawei Sans" panose="020C0503030203020204" pitchFamily="34" charset="0"/>
              </a:rPr>
              <a:t>ADVER_INTERVAL timer: specifies the interval at which the master router sends VRRP Advertisement packets. The default value is 1s.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654050" lvl="1" indent="-355600" fontAlgn="ctr">
              <a:buSzPct val="50000"/>
              <a:buFont typeface="Wingdings" panose="05000000000000000000" pitchFamily="2" charset="2"/>
              <a:buChar char="p"/>
            </a:pPr>
            <a:r>
              <a:rPr lang="en-US" sz="1800" dirty="0">
                <a:latin typeface="Huawei Sans" panose="020C0503030203020204" pitchFamily="34" charset="0"/>
              </a:rPr>
              <a:t>MASTER_DOWN timer: indicates that the backup router preempts the Master state after the MASTER_DOWN timer expires. The MASTER_DOWN timer is calculated as follows: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1003300" lvl="2" indent="-334963" fontAlgn="ctr">
              <a:buSzPct val="50000"/>
              <a:buFont typeface="Wingdings" panose="05000000000000000000" pitchFamily="2" charset="2"/>
              <a:buChar char="n"/>
            </a:pPr>
            <a:r>
              <a:rPr lang="en-US" sz="1600" dirty="0">
                <a:solidFill>
                  <a:srgbClr val="EC7061"/>
                </a:solidFill>
                <a:latin typeface="Huawei Sans" panose="020C0503030203020204" pitchFamily="34" charset="0"/>
              </a:rPr>
              <a:t>MASTER_DOWN = (3*ADVER_INTERVAL) + </a:t>
            </a:r>
            <a:r>
              <a:rPr lang="en-US" sz="1600" dirty="0" err="1">
                <a:solidFill>
                  <a:srgbClr val="EC7061"/>
                </a:solidFill>
                <a:latin typeface="Huawei Sans" panose="020C0503030203020204" pitchFamily="34" charset="0"/>
              </a:rPr>
              <a:t>Skew_time</a:t>
            </a:r>
            <a:r>
              <a:rPr lang="en-US" sz="1600" dirty="0">
                <a:solidFill>
                  <a:srgbClr val="EC7061"/>
                </a:solidFill>
                <a:latin typeface="Huawei Sans" panose="020C0503030203020204" pitchFamily="34" charset="0"/>
              </a:rPr>
              <a:t> (offset time)</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marL="1003300" lvl="2" indent="-334963" fontAlgn="ctr">
              <a:buSzPct val="50000"/>
              <a:buFont typeface="Wingdings" panose="05000000000000000000" pitchFamily="2" charset="2"/>
              <a:buChar char="n"/>
            </a:pPr>
            <a:r>
              <a:rPr lang="en-US" sz="1600" dirty="0" err="1">
                <a:solidFill>
                  <a:srgbClr val="EC7061"/>
                </a:solidFill>
                <a:latin typeface="Huawei Sans" panose="020C0503030203020204" pitchFamily="34" charset="0"/>
              </a:rPr>
              <a:t>Skew_Time</a:t>
            </a:r>
            <a:r>
              <a:rPr lang="en-US" sz="1600" dirty="0">
                <a:solidFill>
                  <a:srgbClr val="EC7061"/>
                </a:solidFill>
                <a:latin typeface="Huawei Sans" panose="020C0503030203020204" pitchFamily="34" charset="0"/>
              </a:rPr>
              <a:t> = (256 – Priority)/256</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Timers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43510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457200" indent="-457200" fontAlgn="ctr">
              <a:buFont typeface="+mj-lt"/>
              <a:buAutoNum type="arabicPeriod"/>
            </a:pPr>
            <a:r>
              <a:rPr lang="en-US" dirty="0">
                <a:solidFill>
                  <a:schemeClr val="bg1">
                    <a:lumMod val="50000"/>
                  </a:schemeClr>
                </a:solidFill>
                <a:latin typeface="Huawei Sans" panose="020C0503030203020204" pitchFamily="34" charset="0"/>
              </a:rPr>
              <a:t>Introduction to VRRP</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b="1" dirty="0">
                <a:latin typeface="Huawei Sans" panose="020C0503030203020204" pitchFamily="34" charset="0"/>
              </a:rPr>
              <a:t>VRRP Implementation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altLang="zh-CN" dirty="0">
                <a:solidFill>
                  <a:schemeClr val="bg1">
                    <a:lumMod val="50000"/>
                  </a:schemeClr>
                </a:solidFill>
                <a:latin typeface="Huawei Sans" panose="020C0503030203020204" pitchFamily="34" charset="0"/>
              </a:rPr>
              <a:t>Typical Application Scenarios of VRRP </a:t>
            </a:r>
          </a:p>
          <a:p>
            <a:pPr marL="457200" indent="-457200" fontAlgn="ctr">
              <a:buFont typeface="+mj-lt"/>
              <a:buAutoNum type="arabicPeriod"/>
            </a:pPr>
            <a:r>
              <a:rPr lang="en-US" dirty="0">
                <a:solidFill>
                  <a:schemeClr val="bg1">
                    <a:lumMod val="50000"/>
                  </a:schemeClr>
                </a:solidFill>
                <a:latin typeface="Huawei Sans" panose="020C0503030203020204" pitchFamily="34" charset="0"/>
              </a:rPr>
              <a:t>Basic VRRP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93483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marL="0" indent="0" fontAlgn="ctr">
              <a:buNone/>
            </a:pPr>
            <a:r>
              <a:rPr lang="en-US" sz="1800" dirty="0">
                <a:latin typeface="Huawei Sans" panose="020C0503030203020204" pitchFamily="34" charset="0"/>
              </a:rPr>
              <a:t>The VRRP state machine has three states: Initialize, Master, and Backup.</a:t>
            </a:r>
          </a:p>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VRRP State Machine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p:cNvGrpSpPr/>
          <p:nvPr/>
        </p:nvGrpSpPr>
        <p:grpSpPr bwMode="gray">
          <a:xfrm>
            <a:off x="3170165" y="1830297"/>
            <a:ext cx="6031975" cy="4555742"/>
            <a:chOff x="932486" y="1749154"/>
            <a:chExt cx="6031975" cy="4555742"/>
          </a:xfrm>
        </p:grpSpPr>
        <p:sp>
          <p:nvSpPr>
            <p:cNvPr id="6" name="矩形 5"/>
            <p:cNvSpPr/>
            <p:nvPr/>
          </p:nvSpPr>
          <p:spPr bwMode="gray">
            <a:xfrm>
              <a:off x="3271982" y="1749154"/>
              <a:ext cx="1145702" cy="374772"/>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r>
                <a:rPr lang="en-US" sz="1800" dirty="0">
                  <a:solidFill>
                    <a:schemeClr val="bg1"/>
                  </a:solidFill>
                  <a:latin typeface="Huawei Sans" panose="020C0503030203020204" pitchFamily="34" charset="0"/>
                </a:rPr>
                <a:t>Initialize</a:t>
              </a:r>
            </a:p>
          </p:txBody>
        </p:sp>
        <p:sp>
          <p:nvSpPr>
            <p:cNvPr id="7" name="矩形 6"/>
            <p:cNvSpPr/>
            <p:nvPr/>
          </p:nvSpPr>
          <p:spPr bwMode="gray">
            <a:xfrm>
              <a:off x="932486" y="4969913"/>
              <a:ext cx="1055653" cy="398490"/>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r>
                <a:rPr lang="en-US" sz="1800" dirty="0">
                  <a:solidFill>
                    <a:schemeClr val="bg1"/>
                  </a:solidFill>
                  <a:latin typeface="Huawei Sans" panose="020C0503030203020204" pitchFamily="34" charset="0"/>
                </a:rPr>
                <a:t>Master</a:t>
              </a:r>
            </a:p>
          </p:txBody>
        </p:sp>
        <p:sp>
          <p:nvSpPr>
            <p:cNvPr id="8" name="矩形 7"/>
            <p:cNvSpPr/>
            <p:nvPr/>
          </p:nvSpPr>
          <p:spPr bwMode="gray">
            <a:xfrm>
              <a:off x="5884341" y="4969913"/>
              <a:ext cx="1080120" cy="398490"/>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r>
                <a:rPr lang="en-US" sz="1800" dirty="0">
                  <a:solidFill>
                    <a:schemeClr val="bg1"/>
                  </a:solidFill>
                  <a:latin typeface="Huawei Sans" panose="020C0503030203020204" pitchFamily="34" charset="0"/>
                </a:rPr>
                <a:t>Backup</a:t>
              </a:r>
            </a:p>
          </p:txBody>
        </p:sp>
        <p:cxnSp>
          <p:nvCxnSpPr>
            <p:cNvPr id="9" name="直接箭头连接符 8"/>
            <p:cNvCxnSpPr/>
            <p:nvPr/>
          </p:nvCxnSpPr>
          <p:spPr bwMode="gray">
            <a:xfrm flipH="1">
              <a:off x="1713707" y="2300281"/>
              <a:ext cx="1370518" cy="2514043"/>
            </a:xfrm>
            <a:prstGeom prst="straightConnector1">
              <a:avLst/>
            </a:prstGeom>
            <a:solidFill>
              <a:schemeClr val="accent1"/>
            </a:solidFill>
            <a:ln w="28575" cap="flat" cmpd="sng" algn="ctr">
              <a:solidFill>
                <a:srgbClr val="D8D8D8"/>
              </a:solidFill>
              <a:prstDash val="solid"/>
              <a:round/>
              <a:headEnd type="none" w="med" len="med"/>
              <a:tailEnd type="arrow"/>
            </a:ln>
            <a:effectLst/>
          </p:spPr>
        </p:cxnSp>
        <p:cxnSp>
          <p:nvCxnSpPr>
            <p:cNvPr id="10" name="直接箭头连接符 9"/>
            <p:cNvCxnSpPr/>
            <p:nvPr/>
          </p:nvCxnSpPr>
          <p:spPr bwMode="gray">
            <a:xfrm flipV="1">
              <a:off x="1942114" y="2348228"/>
              <a:ext cx="1388090" cy="2518556"/>
            </a:xfrm>
            <a:prstGeom prst="straightConnector1">
              <a:avLst/>
            </a:prstGeom>
            <a:solidFill>
              <a:schemeClr val="accent1"/>
            </a:solidFill>
            <a:ln w="28575" cap="flat" cmpd="sng" algn="ctr">
              <a:solidFill>
                <a:srgbClr val="D8D8D8"/>
              </a:solidFill>
              <a:prstDash val="solid"/>
              <a:round/>
              <a:headEnd type="none" w="med" len="med"/>
              <a:tailEnd type="arrow"/>
            </a:ln>
            <a:effectLst/>
          </p:spPr>
        </p:cxnSp>
        <p:cxnSp>
          <p:nvCxnSpPr>
            <p:cNvPr id="11" name="直接箭头连接符 10"/>
            <p:cNvCxnSpPr/>
            <p:nvPr/>
          </p:nvCxnSpPr>
          <p:spPr bwMode="gray">
            <a:xfrm flipH="1" flipV="1">
              <a:off x="4395124" y="2291449"/>
              <a:ext cx="1579512" cy="2610479"/>
            </a:xfrm>
            <a:prstGeom prst="straightConnector1">
              <a:avLst/>
            </a:prstGeom>
            <a:solidFill>
              <a:schemeClr val="accent1"/>
            </a:solidFill>
            <a:ln w="28575" cap="flat" cmpd="sng" algn="ctr">
              <a:solidFill>
                <a:srgbClr val="D8D8D8"/>
              </a:solidFill>
              <a:prstDash val="solid"/>
              <a:round/>
              <a:headEnd type="none" w="med" len="med"/>
              <a:tailEnd type="arrow"/>
            </a:ln>
            <a:effectLst/>
          </p:spPr>
        </p:cxnSp>
        <p:cxnSp>
          <p:nvCxnSpPr>
            <p:cNvPr id="12" name="直接箭头连接符 11"/>
            <p:cNvCxnSpPr/>
            <p:nvPr/>
          </p:nvCxnSpPr>
          <p:spPr bwMode="gray">
            <a:xfrm>
              <a:off x="4644383" y="2231561"/>
              <a:ext cx="1590342" cy="2615687"/>
            </a:xfrm>
            <a:prstGeom prst="straightConnector1">
              <a:avLst/>
            </a:prstGeom>
            <a:solidFill>
              <a:schemeClr val="accent1"/>
            </a:solidFill>
            <a:ln w="28575" cap="flat" cmpd="sng" algn="ctr">
              <a:solidFill>
                <a:srgbClr val="D8D8D8"/>
              </a:solidFill>
              <a:prstDash val="solid"/>
              <a:round/>
              <a:headEnd type="none" w="med" len="med"/>
              <a:tailEnd type="arrow"/>
            </a:ln>
            <a:effectLst/>
          </p:spPr>
        </p:cxnSp>
        <p:cxnSp>
          <p:nvCxnSpPr>
            <p:cNvPr id="13" name="直接箭头连接符 12"/>
            <p:cNvCxnSpPr/>
            <p:nvPr/>
          </p:nvCxnSpPr>
          <p:spPr bwMode="gray">
            <a:xfrm>
              <a:off x="2034339" y="5169158"/>
              <a:ext cx="3728937" cy="16779"/>
            </a:xfrm>
            <a:prstGeom prst="straightConnector1">
              <a:avLst/>
            </a:prstGeom>
            <a:solidFill>
              <a:schemeClr val="accent1"/>
            </a:solidFill>
            <a:ln w="28575" cap="flat" cmpd="sng" algn="ctr">
              <a:solidFill>
                <a:srgbClr val="D8D8D8"/>
              </a:solidFill>
              <a:prstDash val="solid"/>
              <a:round/>
              <a:headEnd type="none" w="med" len="med"/>
              <a:tailEnd type="arrow"/>
            </a:ln>
            <a:effectLst/>
          </p:spPr>
        </p:cxnSp>
        <p:cxnSp>
          <p:nvCxnSpPr>
            <p:cNvPr id="14" name="直接箭头连接符 13"/>
            <p:cNvCxnSpPr/>
            <p:nvPr/>
          </p:nvCxnSpPr>
          <p:spPr bwMode="gray">
            <a:xfrm flipH="1" flipV="1">
              <a:off x="2034339" y="5395018"/>
              <a:ext cx="3708060" cy="28716"/>
            </a:xfrm>
            <a:prstGeom prst="straightConnector1">
              <a:avLst/>
            </a:prstGeom>
            <a:solidFill>
              <a:schemeClr val="accent1"/>
            </a:solidFill>
            <a:ln w="28575" cap="flat" cmpd="sng" algn="ctr">
              <a:solidFill>
                <a:srgbClr val="D8D8D8"/>
              </a:solidFill>
              <a:prstDash val="solid"/>
              <a:round/>
              <a:headEnd type="none" w="med" len="med"/>
              <a:tailEnd type="arrow"/>
            </a:ln>
            <a:effectLst/>
          </p:spPr>
        </p:cxnSp>
        <p:sp>
          <p:nvSpPr>
            <p:cNvPr id="15" name="文本框 14"/>
            <p:cNvSpPr txBox="1"/>
            <p:nvPr/>
          </p:nvSpPr>
          <p:spPr bwMode="gray">
            <a:xfrm rot="17875445">
              <a:off x="698623" y="3137935"/>
              <a:ext cx="2891859" cy="531835"/>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200" dirty="0">
                  <a:solidFill>
                    <a:srgbClr val="000000"/>
                  </a:solidFill>
                  <a:latin typeface="Huawei Sans" panose="020C0503030203020204" pitchFamily="34" charset="0"/>
                </a:rPr>
                <a:t>Receive the startup event with the priority of 255</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 name="文本框 15"/>
            <p:cNvSpPr txBox="1"/>
            <p:nvPr/>
          </p:nvSpPr>
          <p:spPr bwMode="gray">
            <a:xfrm rot="3567604">
              <a:off x="4120815" y="3106141"/>
              <a:ext cx="2953201" cy="531835"/>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200" dirty="0">
                  <a:solidFill>
                    <a:srgbClr val="000000"/>
                  </a:solidFill>
                  <a:latin typeface="Huawei Sans" panose="020C0503030203020204" pitchFamily="34" charset="0"/>
                </a:rPr>
                <a:t>Receive the startup event with the priority lower than 255</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7" name="文本框 16"/>
            <p:cNvSpPr txBox="1"/>
            <p:nvPr/>
          </p:nvSpPr>
          <p:spPr bwMode="gray">
            <a:xfrm rot="17911788">
              <a:off x="1945133" y="3330770"/>
              <a:ext cx="1908212" cy="531835"/>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200" dirty="0">
                  <a:solidFill>
                    <a:srgbClr val="000000"/>
                  </a:solidFill>
                  <a:latin typeface="Huawei Sans" panose="020C0503030203020204" pitchFamily="34" charset="0"/>
                </a:rPr>
                <a:t>Receive the shutdown message</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文本框 17"/>
            <p:cNvSpPr txBox="1"/>
            <p:nvPr/>
          </p:nvSpPr>
          <p:spPr bwMode="gray">
            <a:xfrm rot="3572099">
              <a:off x="3918889" y="3353418"/>
              <a:ext cx="1977121" cy="531835"/>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200" dirty="0">
                  <a:solidFill>
                    <a:srgbClr val="000000"/>
                  </a:solidFill>
                  <a:latin typeface="Huawei Sans" panose="020C0503030203020204" pitchFamily="34" charset="0"/>
                </a:rPr>
                <a:t>Receive the shutdown message</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文本框 18"/>
            <p:cNvSpPr txBox="1"/>
            <p:nvPr/>
          </p:nvSpPr>
          <p:spPr bwMode="gray">
            <a:xfrm>
              <a:off x="2074682" y="5342173"/>
              <a:ext cx="3640303" cy="962723"/>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200" dirty="0">
                  <a:solidFill>
                    <a:srgbClr val="000000"/>
                  </a:solidFill>
                  <a:latin typeface="Huawei Sans" panose="020C0503030203020204" pitchFamily="34" charset="0"/>
                </a:rPr>
                <a:t>The </a:t>
              </a:r>
              <a:r>
                <a:rPr lang="en-US" altLang="zh-CN" sz="1200" dirty="0">
                  <a:latin typeface="Huawei Sans" panose="020C0503030203020204" pitchFamily="34" charset="0"/>
                </a:rPr>
                <a:t>MASTER_DOWN timer</a:t>
              </a:r>
              <a:r>
                <a:rPr lang="en-US" sz="1200" dirty="0">
                  <a:solidFill>
                    <a:srgbClr val="000000"/>
                  </a:solidFill>
                  <a:latin typeface="Huawei Sans" panose="020C0503030203020204" pitchFamily="34" charset="0"/>
                </a:rPr>
                <a:t> expires, or a VRRP Advertisement packet with the priority of 0 or a VRRP Advertisement packet with a priority lower than the local priority is received.</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0" name="文本框 19"/>
            <p:cNvSpPr txBox="1"/>
            <p:nvPr/>
          </p:nvSpPr>
          <p:spPr bwMode="gray">
            <a:xfrm>
              <a:off x="2206231" y="4686140"/>
              <a:ext cx="3183859" cy="531835"/>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200" dirty="0">
                  <a:solidFill>
                    <a:srgbClr val="000000"/>
                  </a:solidFill>
                  <a:latin typeface="Huawei Sans" panose="020C0503030203020204" pitchFamily="34" charset="0"/>
                </a:rPr>
                <a:t>Receive a packet with a priority higher than the local priority</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Tree>
    <p:extLst>
      <p:ext uri="{BB962C8B-B14F-4D97-AF65-F5344CB8AC3E}">
        <p14:creationId xmlns:p14="http://schemas.microsoft.com/office/powerpoint/2010/main" val="1768012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States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bwMode="gray">
          <a:xfrm>
            <a:off x="446088" y="1315000"/>
            <a:ext cx="11299824" cy="4875066"/>
            <a:chOff x="446088" y="1651606"/>
            <a:chExt cx="11299824" cy="4875066"/>
          </a:xfrm>
        </p:grpSpPr>
        <p:sp>
          <p:nvSpPr>
            <p:cNvPr id="4" name="圆角矩形 75"/>
            <p:cNvSpPr/>
            <p:nvPr/>
          </p:nvSpPr>
          <p:spPr bwMode="gray">
            <a:xfrm>
              <a:off x="446088" y="1651606"/>
              <a:ext cx="5531631" cy="363498"/>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Device in Master State</a:t>
              </a:r>
            </a:p>
          </p:txBody>
        </p:sp>
        <p:sp>
          <p:nvSpPr>
            <p:cNvPr id="5" name="圆角矩形 75"/>
            <p:cNvSpPr/>
            <p:nvPr/>
          </p:nvSpPr>
          <p:spPr bwMode="gray">
            <a:xfrm>
              <a:off x="446088" y="2065111"/>
              <a:ext cx="5531631" cy="44615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08000" bIns="108000" rtlCol="0" anchor="t" anchorCtr="0">
              <a:noAutofit/>
            </a:bodyPr>
            <a:lstStyle/>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Sends a VRRP Advertisement packet each time the ADVER_INTERVAL timer expires.</a:t>
              </a: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Uses the virtual MAC address to respond to ARP Request packets destined for the virtual IP address.</a:t>
              </a: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Forwards IP packets sent to the virtual MAC address.</a:t>
              </a: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Allows a virtual IP address to be pinged by default.</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When multiple devices are in Master state, they compare their IP addresses </a:t>
              </a:r>
              <a:r>
                <a:rPr lang="en-US" altLang="zh-CN" sz="1100" dirty="0">
                  <a:solidFill>
                    <a:schemeClr val="tx1"/>
                  </a:solidFill>
                  <a:latin typeface="Huawei Sans" panose="020C0503030203020204" pitchFamily="34" charset="0"/>
                </a:rPr>
                <a:t>in received </a:t>
              </a:r>
              <a:r>
                <a:rPr lang="en-US" sz="1100" dirty="0">
                  <a:solidFill>
                    <a:schemeClr val="tx1"/>
                  </a:solidFill>
                  <a:latin typeface="Huawei Sans" panose="020C0503030203020204" pitchFamily="34" charset="0"/>
                </a:rPr>
                <a:t>packets with the same priority. If the IP address in the packet is greater than the local IP address, the device switches to the Backup state. If the IP address in the packet is less than or equal to the local IP address, the device remains in the Master state.</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6271259" y="1660458"/>
              <a:ext cx="5474653" cy="362817"/>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Device in Backup State</a:t>
              </a:r>
            </a:p>
          </p:txBody>
        </p:sp>
        <p:sp>
          <p:nvSpPr>
            <p:cNvPr id="11" name="圆角矩形 75"/>
            <p:cNvSpPr/>
            <p:nvPr/>
          </p:nvSpPr>
          <p:spPr bwMode="gray">
            <a:xfrm>
              <a:off x="6271259" y="2073189"/>
              <a:ext cx="5474653" cy="44532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08000" bIns="108000" rtlCol="0" anchor="t" anchorCtr="0">
              <a:noAutofit/>
            </a:bodyPr>
            <a:lstStyle/>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Receives VRRP Advertisement packets from the master router and checks whether the master router is working properly based on information in the packets.</a:t>
              </a: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Does not respond to an ARP Request packet carrying a virtual IP address.</a:t>
              </a: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Discards IP packets sent to the virtual MAC address.</a:t>
              </a: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Discards IP packets sent to the virtual IP address.</a:t>
              </a:r>
            </a:p>
            <a:p>
              <a:pPr marL="446088" lvl="1" indent="-352425" fontAlgn="ctr">
                <a:lnSpc>
                  <a:spcPts val="2800"/>
                </a:lnSpc>
                <a:spcAft>
                  <a:spcPts val="600"/>
                </a:spcAft>
                <a:buFont typeface="+mj-lt"/>
                <a:buAutoNum type="arabicPeriod"/>
              </a:pPr>
              <a:r>
                <a:rPr lang="en-US" sz="1100" dirty="0">
                  <a:solidFill>
                    <a:schemeClr val="tx1"/>
                  </a:solidFill>
                  <a:latin typeface="Huawei Sans" panose="020C0503030203020204" pitchFamily="34" charset="0"/>
                </a:rPr>
                <a:t>Resets the </a:t>
              </a:r>
              <a:r>
                <a:rPr lang="en-US" altLang="zh-CN" sz="1100" dirty="0">
                  <a:solidFill>
                    <a:schemeClr val="tx1"/>
                  </a:solidFill>
                  <a:latin typeface="Huawei Sans" panose="020C0503030203020204" pitchFamily="34" charset="0"/>
                </a:rPr>
                <a:t>MASTER_DOWN timer </a:t>
              </a:r>
              <a:r>
                <a:rPr lang="en-US" sz="1100" dirty="0">
                  <a:solidFill>
                    <a:schemeClr val="tx1"/>
                  </a:solidFill>
                  <a:latin typeface="Huawei Sans" panose="020C0503030203020204" pitchFamily="34" charset="0"/>
                </a:rPr>
                <a:t>but does not compare IP addresses if it receives a VRRP Advertisement packet carrying a VRRP priority higher than or equal to the local VRRP priority.</a:t>
              </a:r>
            </a:p>
          </p:txBody>
        </p:sp>
      </p:grpSp>
    </p:spTree>
    <p:extLst>
      <p:ext uri="{BB962C8B-B14F-4D97-AF65-F5344CB8AC3E}">
        <p14:creationId xmlns:p14="http://schemas.microsoft.com/office/powerpoint/2010/main" val="1850501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bwMode="gray">
          <a:xfrm>
            <a:off x="500356" y="1308228"/>
            <a:ext cx="5511637" cy="5077371"/>
            <a:chOff x="443206" y="1362446"/>
            <a:chExt cx="5511637" cy="5077371"/>
          </a:xfrm>
        </p:grpSpPr>
        <p:sp>
          <p:nvSpPr>
            <p:cNvPr id="101" name="椭圆 100"/>
            <p:cNvSpPr/>
            <p:nvPr/>
          </p:nvSpPr>
          <p:spPr bwMode="gray">
            <a:xfrm>
              <a:off x="986163" y="2514326"/>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443206" y="3370952"/>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192.168.1.251/24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文本框 103"/>
            <p:cNvSpPr txBox="1"/>
            <p:nvPr/>
          </p:nvSpPr>
          <p:spPr bwMode="gray">
            <a:xfrm>
              <a:off x="4549075" y="3352848"/>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192.168.1.252/24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文本框 104"/>
            <p:cNvSpPr txBox="1"/>
            <p:nvPr/>
          </p:nvSpPr>
          <p:spPr bwMode="gray">
            <a:xfrm>
              <a:off x="1059346" y="3187835"/>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4611683" y="3190789"/>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1059346" y="2793719"/>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0" name="文本框 109"/>
            <p:cNvSpPr txBox="1"/>
            <p:nvPr/>
          </p:nvSpPr>
          <p:spPr bwMode="gray">
            <a:xfrm>
              <a:off x="4898052" y="2798756"/>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1" name="文本框 110"/>
            <p:cNvSpPr txBox="1"/>
            <p:nvPr/>
          </p:nvSpPr>
          <p:spPr bwMode="gray">
            <a:xfrm>
              <a:off x="1958932" y="2961320"/>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3604401" y="2941172"/>
              <a:ext cx="90281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Backup</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 Box 4"/>
            <p:cNvSpPr txBox="1">
              <a:spLocks noChangeArrowheads="1"/>
            </p:cNvSpPr>
            <p:nvPr/>
          </p:nvSpPr>
          <p:spPr bwMode="gray">
            <a:xfrm>
              <a:off x="4213289" y="5590354"/>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连接符 113"/>
            <p:cNvCxnSpPr>
              <a:stCxn id="116" idx="2"/>
            </p:cNvCxnSpPr>
            <p:nvPr/>
          </p:nvCxnSpPr>
          <p:spPr bwMode="gray">
            <a:xfrm>
              <a:off x="1707815" y="3171954"/>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15" name="直接连接符 114"/>
            <p:cNvCxnSpPr>
              <a:stCxn id="118" idx="2"/>
            </p:cNvCxnSpPr>
            <p:nvPr/>
          </p:nvCxnSpPr>
          <p:spPr bwMode="gray">
            <a:xfrm flipH="1">
              <a:off x="3197612" y="3171954"/>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37815" y="2729154"/>
              <a:ext cx="540000" cy="442800"/>
            </a:xfrm>
            <a:prstGeom prst="rect">
              <a:avLst/>
            </a:prstGeom>
          </p:spPr>
        </p:pic>
        <p:pic>
          <p:nvPicPr>
            <p:cNvPr id="117"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97124" y="1362446"/>
              <a:ext cx="810701" cy="408398"/>
            </a:xfrm>
            <a:prstGeom prst="rect">
              <a:avLst/>
            </a:prstGeom>
          </p:spPr>
        </p:pic>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46823" y="2729154"/>
              <a:ext cx="540000" cy="442800"/>
            </a:xfrm>
            <a:prstGeom prst="rect">
              <a:avLst/>
            </a:prstGeom>
          </p:spPr>
        </p:pic>
        <p:grpSp>
          <p:nvGrpSpPr>
            <p:cNvPr id="119" name="组合 118"/>
            <p:cNvGrpSpPr/>
            <p:nvPr/>
          </p:nvGrpSpPr>
          <p:grpSpPr bwMode="gray">
            <a:xfrm>
              <a:off x="1206844" y="4077663"/>
              <a:ext cx="4045115" cy="1456240"/>
              <a:chOff x="2314029" y="4483762"/>
              <a:chExt cx="4045115" cy="1456240"/>
            </a:xfrm>
          </p:grpSpPr>
          <p:pic>
            <p:nvPicPr>
              <p:cNvPr id="124" name="图片 123"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125" name="图片 124"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126" name="图片 125"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127" name="直接连接符 126"/>
              <p:cNvCxnSpPr>
                <a:stCxn id="124"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8" name="直接连接符 127"/>
              <p:cNvCxnSpPr>
                <a:stCxn id="125"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9" name="直接连接符 128"/>
              <p:cNvCxnSpPr>
                <a:stCxn id="126"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30" name="图片 12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120" name="直接连接符 119"/>
            <p:cNvCxnSpPr>
              <a:stCxn id="116" idx="0"/>
              <a:endCxn id="117" idx="2"/>
            </p:cNvCxnSpPr>
            <p:nvPr/>
          </p:nvCxnSpPr>
          <p:spPr bwMode="gray">
            <a:xfrm flipV="1">
              <a:off x="1707815" y="1770844"/>
              <a:ext cx="1494660"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1" name="直接连接符 120"/>
            <p:cNvCxnSpPr>
              <a:stCxn id="118" idx="0"/>
              <a:endCxn id="117" idx="2"/>
            </p:cNvCxnSpPr>
            <p:nvPr/>
          </p:nvCxnSpPr>
          <p:spPr bwMode="gray">
            <a:xfrm flipH="1" flipV="1">
              <a:off x="3202475" y="1770844"/>
              <a:ext cx="1514348"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22" name="Text Box 4"/>
            <p:cNvSpPr txBox="1">
              <a:spLocks noChangeArrowheads="1"/>
            </p:cNvSpPr>
            <p:nvPr/>
          </p:nvSpPr>
          <p:spPr bwMode="gray">
            <a:xfrm>
              <a:off x="670949" y="5590354"/>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 Box 4"/>
            <p:cNvSpPr txBox="1">
              <a:spLocks noChangeArrowheads="1"/>
            </p:cNvSpPr>
            <p:nvPr/>
          </p:nvSpPr>
          <p:spPr bwMode="gray">
            <a:xfrm>
              <a:off x="2436773" y="5590354"/>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Master/Backup Election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1246086" y="2229739"/>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487985" y="2250116"/>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1271293" y="1727054"/>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4502988" y="1740008"/>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474207" y="3553410"/>
            <a:ext cx="1399227" cy="304248"/>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accent2"/>
                </a:solidFill>
                <a:latin typeface="Huawei Sans" panose="020C0503030203020204" pitchFamily="34" charset="0"/>
              </a:rPr>
              <a:t>Priority: 200</a:t>
            </a:r>
          </a:p>
        </p:txBody>
      </p:sp>
      <p:sp>
        <p:nvSpPr>
          <p:cNvPr id="40" name="圆角矩形 39"/>
          <p:cNvSpPr/>
          <p:nvPr/>
        </p:nvSpPr>
        <p:spPr bwMode="gray">
          <a:xfrm>
            <a:off x="4668833" y="3555911"/>
            <a:ext cx="1306877" cy="289722"/>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accent2"/>
                </a:solidFill>
                <a:latin typeface="Huawei Sans" panose="020C0503030203020204" pitchFamily="34" charset="0"/>
              </a:rPr>
              <a:t>Priority: 100</a:t>
            </a:r>
          </a:p>
        </p:txBody>
      </p:sp>
      <p:sp>
        <p:nvSpPr>
          <p:cNvPr id="41" name="圆角矩形 75"/>
          <p:cNvSpPr/>
          <p:nvPr/>
        </p:nvSpPr>
        <p:spPr bwMode="gray">
          <a:xfrm>
            <a:off x="6142206" y="1808073"/>
            <a:ext cx="5591675" cy="585405"/>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Master/Backup election when VRRP priorities are different</a:t>
            </a:r>
          </a:p>
        </p:txBody>
      </p:sp>
      <p:sp>
        <p:nvSpPr>
          <p:cNvPr id="42" name="圆角矩形 75"/>
          <p:cNvSpPr/>
          <p:nvPr/>
        </p:nvSpPr>
        <p:spPr bwMode="gray">
          <a:xfrm>
            <a:off x="6142206" y="2430963"/>
            <a:ext cx="5591675" cy="32219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342900" indent="-342900" fontAlgn="ctr">
              <a:lnSpc>
                <a:spcPts val="2600"/>
              </a:lnSpc>
              <a:spcBef>
                <a:spcPts val="0"/>
              </a:spcBef>
              <a:spcAft>
                <a:spcPts val="600"/>
              </a:spcAft>
              <a:buFont typeface="+mj-lt"/>
              <a:buAutoNum type="arabicPeriod"/>
            </a:pPr>
            <a:r>
              <a:rPr lang="en-US" sz="1100" dirty="0">
                <a:solidFill>
                  <a:prstClr val="black"/>
                </a:solidFill>
                <a:latin typeface="Huawei Sans" panose="020C0503030203020204" pitchFamily="34" charset="0"/>
              </a:rPr>
              <a:t>The VRRP priority of R1's interface is 200, and that of R2's interface is 100. When the two devices are initialized, they </a:t>
            </a:r>
            <a:r>
              <a:rPr lang="en-US" altLang="zh-CN" sz="1100" dirty="0">
                <a:solidFill>
                  <a:prstClr val="black"/>
                </a:solidFill>
                <a:latin typeface="Huawei Sans" panose="020C0503030203020204" pitchFamily="34" charset="0"/>
              </a:rPr>
              <a:t>both </a:t>
            </a:r>
            <a:r>
              <a:rPr lang="en-US" sz="1100" dirty="0">
                <a:solidFill>
                  <a:prstClr val="black"/>
                </a:solidFill>
                <a:latin typeface="Huawei Sans" panose="020C0503030203020204" pitchFamily="34" charset="0"/>
              </a:rPr>
              <a:t>switch to the Backup state.</a:t>
            </a:r>
          </a:p>
          <a:p>
            <a:pPr marL="342900" indent="-342900" fontAlgn="ctr">
              <a:lnSpc>
                <a:spcPts val="2600"/>
              </a:lnSpc>
              <a:spcBef>
                <a:spcPts val="0"/>
              </a:spcBef>
              <a:spcAft>
                <a:spcPts val="600"/>
              </a:spcAft>
              <a:buFont typeface="+mj-lt"/>
              <a:buAutoNum type="arabicPeriod"/>
            </a:pPr>
            <a:r>
              <a:rPr lang="en-US" sz="1100" dirty="0">
                <a:solidFill>
                  <a:prstClr val="black"/>
                </a:solidFill>
                <a:latin typeface="Huawei Sans" panose="020C0503030203020204" pitchFamily="34" charset="0"/>
              </a:rPr>
              <a:t>R1 and R2 switch from the Backup state to the Master state after the </a:t>
            </a:r>
            <a:r>
              <a:rPr lang="en-US" altLang="zh-CN" sz="1100" dirty="0">
                <a:solidFill>
                  <a:prstClr val="black"/>
                </a:solidFill>
                <a:latin typeface="Huawei Sans" panose="020C0503030203020204" pitchFamily="34" charset="0"/>
              </a:rPr>
              <a:t>MASTER_DOWN timer </a:t>
            </a:r>
            <a:r>
              <a:rPr lang="en-US" sz="1100" dirty="0">
                <a:solidFill>
                  <a:prstClr val="black"/>
                </a:solidFill>
                <a:latin typeface="Huawei Sans" panose="020C0503030203020204" pitchFamily="34" charset="0"/>
              </a:rPr>
              <a:t>expires. Therefore, R1 switches to the Master state faster than R2.</a:t>
            </a:r>
          </a:p>
          <a:p>
            <a:pPr marL="342900" indent="-342900" fontAlgn="ctr">
              <a:lnSpc>
                <a:spcPts val="2600"/>
              </a:lnSpc>
              <a:spcBef>
                <a:spcPts val="0"/>
              </a:spcBef>
              <a:spcAft>
                <a:spcPts val="600"/>
              </a:spcAft>
              <a:buFont typeface="+mj-lt"/>
              <a:buAutoNum type="arabicPeriod"/>
            </a:pPr>
            <a:r>
              <a:rPr lang="en-US" sz="1100" dirty="0">
                <a:solidFill>
                  <a:prstClr val="black"/>
                </a:solidFill>
                <a:latin typeface="Huawei Sans" panose="020C0503030203020204" pitchFamily="34" charset="0"/>
              </a:rPr>
              <a:t>R1 and R2 send VRRP packets to each other to elect the master. The router with a higher priority is elected as the master, so R1 is elected as the master.</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600"/>
              </a:lnSpc>
              <a:spcBef>
                <a:spcPts val="0"/>
              </a:spcBef>
              <a:spcAft>
                <a:spcPts val="600"/>
              </a:spcAft>
              <a:buFont typeface="+mj-lt"/>
              <a:buAutoNum type="arabicPeriod"/>
            </a:pPr>
            <a:r>
              <a:rPr lang="en-US" sz="1100" dirty="0">
                <a:solidFill>
                  <a:prstClr val="black"/>
                </a:solidFill>
                <a:latin typeface="Huawei Sans" panose="020C0503030203020204" pitchFamily="34" charset="0"/>
              </a:rPr>
              <a:t>After R1 is elected as the master, it immediately sends gratuitous ARP packets to advertise the virtual MAC address to the connected devices and hosts.</a:t>
            </a:r>
          </a:p>
        </p:txBody>
      </p:sp>
      <p:sp>
        <p:nvSpPr>
          <p:cNvPr id="55" name="Oval 4"/>
          <p:cNvSpPr>
            <a:spLocks noChangeAspect="1"/>
          </p:cNvSpPr>
          <p:nvPr/>
        </p:nvSpPr>
        <p:spPr bwMode="gray">
          <a:xfrm>
            <a:off x="5029058" y="385765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4"/>
          <p:cNvSpPr>
            <a:spLocks noChangeAspect="1"/>
          </p:cNvSpPr>
          <p:nvPr/>
        </p:nvSpPr>
        <p:spPr bwMode="gray">
          <a:xfrm>
            <a:off x="1222987" y="385765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bwMode="gray">
          <a:xfrm>
            <a:off x="1080202" y="1972673"/>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bwMode="gray">
          <a:xfrm>
            <a:off x="5209651" y="201736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4"/>
          <p:cNvSpPr>
            <a:spLocks noChangeAspect="1"/>
          </p:cNvSpPr>
          <p:nvPr/>
        </p:nvSpPr>
        <p:spPr bwMode="gray">
          <a:xfrm>
            <a:off x="3158505" y="3553410"/>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a:stCxn id="54" idx="5"/>
          </p:cNvCxnSpPr>
          <p:nvPr/>
        </p:nvCxnSpPr>
        <p:spPr bwMode="gray">
          <a:xfrm>
            <a:off x="2102785" y="3624881"/>
            <a:ext cx="568346" cy="482268"/>
          </a:xfrm>
          <a:prstGeom prst="straightConnector1">
            <a:avLst/>
          </a:prstGeom>
          <a:ln w="19050">
            <a:solidFill>
              <a:srgbClr val="15151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bwMode="gray">
          <a:xfrm flipV="1">
            <a:off x="1677454" y="2036670"/>
            <a:ext cx="0" cy="21669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bwMode="gray">
          <a:xfrm flipV="1">
            <a:off x="4919353" y="2069129"/>
            <a:ext cx="2822" cy="22094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4"/>
          <p:cNvSpPr>
            <a:spLocks noChangeAspect="1"/>
          </p:cNvSpPr>
          <p:nvPr/>
        </p:nvSpPr>
        <p:spPr bwMode="gray">
          <a:xfrm>
            <a:off x="1861962" y="338405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直接箭头连接符 66"/>
          <p:cNvCxnSpPr/>
          <p:nvPr/>
        </p:nvCxnSpPr>
        <p:spPr bwMode="gray">
          <a:xfrm flipH="1">
            <a:off x="6142206" y="5793689"/>
            <a:ext cx="446156" cy="0"/>
          </a:xfrm>
          <a:prstGeom prst="straightConnector1">
            <a:avLst/>
          </a:prstGeom>
          <a:ln w="19050">
            <a:solidFill>
              <a:srgbClr val="15151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bwMode="gray">
          <a:xfrm>
            <a:off x="6588362" y="5690358"/>
            <a:ext cx="1763624" cy="276999"/>
          </a:xfrm>
          <a:prstGeom prst="rect">
            <a:avLst/>
          </a:prstGeom>
        </p:spPr>
        <p:txBody>
          <a:bodyPr wrap="square">
            <a:noAutofit/>
          </a:bodyPr>
          <a:lstStyle/>
          <a:p>
            <a:pPr fontAlgn="ctr">
              <a:spcBef>
                <a:spcPts val="0"/>
              </a:spcBef>
              <a:spcAft>
                <a:spcPts val="0"/>
              </a:spcAft>
            </a:pPr>
            <a:r>
              <a:rPr lang="en-US" sz="1200" dirty="0">
                <a:latin typeface="Huawei Sans" panose="020C0503030203020204" pitchFamily="34" charset="0"/>
              </a:rPr>
              <a:t>Gratuitous ARP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bwMode="gray">
          <a:xfrm>
            <a:off x="2266950" y="3273183"/>
            <a:ext cx="2142067" cy="611203"/>
          </a:xfrm>
          <a:custGeom>
            <a:avLst/>
            <a:gdLst>
              <a:gd name="connsiteX0" fmla="*/ 0 w 2142067"/>
              <a:gd name="connsiteY0" fmla="*/ 59267 h 59267"/>
              <a:gd name="connsiteX1" fmla="*/ 2142067 w 2142067"/>
              <a:gd name="connsiteY1" fmla="*/ 0 h 59267"/>
              <a:gd name="connsiteX0" fmla="*/ 0 w 2142067"/>
              <a:gd name="connsiteY0" fmla="*/ 59267 h 419908"/>
              <a:gd name="connsiteX1" fmla="*/ 2142067 w 2142067"/>
              <a:gd name="connsiteY1" fmla="*/ 0 h 419908"/>
              <a:gd name="connsiteX0" fmla="*/ 0 w 2142067"/>
              <a:gd name="connsiteY0" fmla="*/ 59267 h 611203"/>
              <a:gd name="connsiteX1" fmla="*/ 2142067 w 2142067"/>
              <a:gd name="connsiteY1" fmla="*/ 0 h 611203"/>
            </a:gdLst>
            <a:ahLst/>
            <a:cxnLst>
              <a:cxn ang="0">
                <a:pos x="connsiteX0" y="connsiteY0"/>
              </a:cxn>
              <a:cxn ang="0">
                <a:pos x="connsiteX1" y="connsiteY1"/>
              </a:cxn>
            </a:cxnLst>
            <a:rect l="l" t="t" r="r" b="b"/>
            <a:pathLst>
              <a:path w="2142067" h="611203">
                <a:moveTo>
                  <a:pt x="0" y="59267"/>
                </a:moveTo>
                <a:cubicBezTo>
                  <a:pt x="942622" y="894644"/>
                  <a:pt x="1292578" y="705556"/>
                  <a:pt x="2142067" y="0"/>
                </a:cubicBezTo>
              </a:path>
            </a:pathLst>
          </a:custGeom>
          <a:noFill/>
          <a:ln w="28575" algn="ctr">
            <a:solidFill>
              <a:srgbClr val="EC7061"/>
            </a:solidFill>
            <a:round/>
            <a:headEnd type="arrow"/>
            <a:tailEnd type="arrow"/>
          </a:ln>
          <a:extLst>
            <a:ext uri="{909E8E84-426E-40DD-AFC4-6F175D3DCCD1}">
              <a14:hiddenFill xmlns:a14="http://schemas.microsoft.com/office/drawing/2010/main">
                <a:noFill/>
              </a14:hiddenFill>
            </a:ext>
          </a:extLst>
        </p:spPr>
        <p:txBody>
          <a:bodyPr wrap="square" rtlCol="0" anchor="ctr">
            <a:noAutofit/>
          </a:bodyPr>
          <a:lstStyle/>
          <a:p>
            <a:pPr algn="ctr" fontAlgn="ctr"/>
            <a:endParaRPr lang="en-US" altLang="zh-CN" dirty="0">
              <a:latin typeface="Huawei Sans" panose="020C0503030203020204" pitchFamily="34" charset="0"/>
            </a:endParaRPr>
          </a:p>
        </p:txBody>
      </p:sp>
      <p:sp>
        <p:nvSpPr>
          <p:cNvPr id="131" name="文本框 130"/>
          <p:cNvSpPr txBox="1"/>
          <p:nvPr/>
        </p:nvSpPr>
        <p:spPr bwMode="gray">
          <a:xfrm>
            <a:off x="3421934" y="4073085"/>
            <a:ext cx="1091589"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4033956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bwMode="gray">
          <a:xfrm>
            <a:off x="547981" y="1306029"/>
            <a:ext cx="5642283" cy="5076638"/>
            <a:chOff x="443206" y="1362446"/>
            <a:chExt cx="5642283" cy="5076638"/>
          </a:xfrm>
        </p:grpSpPr>
        <p:sp>
          <p:nvSpPr>
            <p:cNvPr id="101" name="椭圆 100"/>
            <p:cNvSpPr/>
            <p:nvPr/>
          </p:nvSpPr>
          <p:spPr bwMode="gray">
            <a:xfrm>
              <a:off x="986163" y="2514326"/>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443206" y="3370952"/>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192.168.1.251/24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文本框 103"/>
            <p:cNvSpPr txBox="1"/>
            <p:nvPr/>
          </p:nvSpPr>
          <p:spPr bwMode="gray">
            <a:xfrm>
              <a:off x="4418431" y="3352848"/>
              <a:ext cx="166705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EC7061"/>
                  </a:solidFill>
                  <a:latin typeface="Huawei Sans" panose="020C0503030203020204" pitchFamily="34" charset="0"/>
                </a:rPr>
                <a:t>192.168.1.252/24</a:t>
              </a:r>
              <a:endParaRPr lang="en-US"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文本框 104"/>
            <p:cNvSpPr txBox="1"/>
            <p:nvPr/>
          </p:nvSpPr>
          <p:spPr bwMode="gray">
            <a:xfrm>
              <a:off x="1059346" y="3187835"/>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4611683" y="3190789"/>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1059346" y="2793719"/>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0" name="文本框 109"/>
            <p:cNvSpPr txBox="1"/>
            <p:nvPr/>
          </p:nvSpPr>
          <p:spPr bwMode="gray">
            <a:xfrm>
              <a:off x="4898052" y="2798756"/>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1" name="文本框 110"/>
            <p:cNvSpPr txBox="1"/>
            <p:nvPr/>
          </p:nvSpPr>
          <p:spPr bwMode="gray">
            <a:xfrm>
              <a:off x="3615638" y="2945871"/>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1914378" y="2941622"/>
              <a:ext cx="90281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Backup</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 Box 4"/>
            <p:cNvSpPr txBox="1">
              <a:spLocks noChangeArrowheads="1"/>
            </p:cNvSpPr>
            <p:nvPr/>
          </p:nvSpPr>
          <p:spPr bwMode="gray">
            <a:xfrm>
              <a:off x="4213289" y="5589621"/>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连接符 113"/>
            <p:cNvCxnSpPr>
              <a:stCxn id="116" idx="2"/>
            </p:cNvCxnSpPr>
            <p:nvPr/>
          </p:nvCxnSpPr>
          <p:spPr bwMode="gray">
            <a:xfrm>
              <a:off x="1707815" y="3171954"/>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15" name="直接连接符 114"/>
            <p:cNvCxnSpPr>
              <a:stCxn id="118" idx="2"/>
            </p:cNvCxnSpPr>
            <p:nvPr/>
          </p:nvCxnSpPr>
          <p:spPr bwMode="gray">
            <a:xfrm flipH="1">
              <a:off x="3197612" y="3171954"/>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37815" y="2729154"/>
              <a:ext cx="540000" cy="442800"/>
            </a:xfrm>
            <a:prstGeom prst="rect">
              <a:avLst/>
            </a:prstGeom>
          </p:spPr>
        </p:pic>
        <p:pic>
          <p:nvPicPr>
            <p:cNvPr id="117"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97124" y="1362446"/>
              <a:ext cx="810701" cy="408398"/>
            </a:xfrm>
            <a:prstGeom prst="rect">
              <a:avLst/>
            </a:prstGeom>
          </p:spPr>
        </p:pic>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46823" y="2729154"/>
              <a:ext cx="540000" cy="442800"/>
            </a:xfrm>
            <a:prstGeom prst="rect">
              <a:avLst/>
            </a:prstGeom>
          </p:spPr>
        </p:pic>
        <p:grpSp>
          <p:nvGrpSpPr>
            <p:cNvPr id="119" name="组合 118"/>
            <p:cNvGrpSpPr/>
            <p:nvPr/>
          </p:nvGrpSpPr>
          <p:grpSpPr bwMode="gray">
            <a:xfrm>
              <a:off x="1206844" y="4077663"/>
              <a:ext cx="4045115" cy="1456240"/>
              <a:chOff x="2314029" y="4483762"/>
              <a:chExt cx="4045115" cy="1456240"/>
            </a:xfrm>
          </p:grpSpPr>
          <p:pic>
            <p:nvPicPr>
              <p:cNvPr id="124" name="图片 123"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125" name="图片 124"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126" name="图片 125"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127" name="直接连接符 126"/>
              <p:cNvCxnSpPr>
                <a:stCxn id="124"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8" name="直接连接符 127"/>
              <p:cNvCxnSpPr>
                <a:stCxn id="125"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9" name="直接连接符 128"/>
              <p:cNvCxnSpPr>
                <a:stCxn id="126"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30" name="图片 12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120" name="直接连接符 119"/>
            <p:cNvCxnSpPr>
              <a:stCxn id="116" idx="0"/>
              <a:endCxn id="117" idx="2"/>
            </p:cNvCxnSpPr>
            <p:nvPr/>
          </p:nvCxnSpPr>
          <p:spPr bwMode="gray">
            <a:xfrm flipV="1">
              <a:off x="1707815" y="1770844"/>
              <a:ext cx="1494660"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1" name="直接连接符 120"/>
            <p:cNvCxnSpPr>
              <a:stCxn id="118" idx="0"/>
              <a:endCxn id="117" idx="2"/>
            </p:cNvCxnSpPr>
            <p:nvPr/>
          </p:nvCxnSpPr>
          <p:spPr bwMode="gray">
            <a:xfrm flipH="1" flipV="1">
              <a:off x="3202475" y="1770844"/>
              <a:ext cx="1514348"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22" name="Text Box 4"/>
            <p:cNvSpPr txBox="1">
              <a:spLocks noChangeArrowheads="1"/>
            </p:cNvSpPr>
            <p:nvPr/>
          </p:nvSpPr>
          <p:spPr bwMode="gray">
            <a:xfrm>
              <a:off x="670949" y="5589621"/>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 Box 4"/>
            <p:cNvSpPr txBox="1">
              <a:spLocks noChangeArrowheads="1"/>
            </p:cNvSpPr>
            <p:nvPr/>
          </p:nvSpPr>
          <p:spPr bwMode="gray">
            <a:xfrm>
              <a:off x="2436773" y="5589621"/>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Master/Backup Election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1293711" y="2227540"/>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535610" y="2247917"/>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1318918" y="1724855"/>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4550613" y="1737809"/>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521832" y="3551211"/>
            <a:ext cx="1274135" cy="287295"/>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accent2"/>
                </a:solidFill>
                <a:latin typeface="Huawei Sans" panose="020C0503030203020204" pitchFamily="34" charset="0"/>
              </a:rPr>
              <a:t>Priority: 200</a:t>
            </a:r>
          </a:p>
        </p:txBody>
      </p:sp>
      <p:sp>
        <p:nvSpPr>
          <p:cNvPr id="40" name="圆角矩形 39"/>
          <p:cNvSpPr/>
          <p:nvPr/>
        </p:nvSpPr>
        <p:spPr bwMode="gray">
          <a:xfrm>
            <a:off x="4669622" y="3573756"/>
            <a:ext cx="1306877" cy="289722"/>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accent2"/>
                </a:solidFill>
                <a:latin typeface="Huawei Sans" panose="020C0503030203020204" pitchFamily="34" charset="0"/>
              </a:rPr>
              <a:t>Priority: 200</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4"/>
          <p:cNvSpPr>
            <a:spLocks noChangeAspect="1"/>
          </p:cNvSpPr>
          <p:nvPr/>
        </p:nvSpPr>
        <p:spPr bwMode="gray">
          <a:xfrm>
            <a:off x="5076683" y="385545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4"/>
          <p:cNvSpPr>
            <a:spLocks noChangeAspect="1"/>
          </p:cNvSpPr>
          <p:nvPr/>
        </p:nvSpPr>
        <p:spPr bwMode="gray">
          <a:xfrm>
            <a:off x="1270612" y="385545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bwMode="gray">
          <a:xfrm>
            <a:off x="1127827" y="197047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4"/>
          <p:cNvSpPr>
            <a:spLocks noChangeAspect="1"/>
          </p:cNvSpPr>
          <p:nvPr/>
        </p:nvSpPr>
        <p:spPr bwMode="gray">
          <a:xfrm>
            <a:off x="5257276" y="2015170"/>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4"/>
          <p:cNvSpPr>
            <a:spLocks noChangeAspect="1"/>
          </p:cNvSpPr>
          <p:nvPr/>
        </p:nvSpPr>
        <p:spPr bwMode="gray">
          <a:xfrm>
            <a:off x="3206130" y="355121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a:stCxn id="54" idx="3"/>
          </p:cNvCxnSpPr>
          <p:nvPr/>
        </p:nvCxnSpPr>
        <p:spPr bwMode="gray">
          <a:xfrm flipH="1">
            <a:off x="3857054" y="3725921"/>
            <a:ext cx="519278" cy="411680"/>
          </a:xfrm>
          <a:prstGeom prst="straightConnector1">
            <a:avLst/>
          </a:prstGeom>
          <a:ln w="19050">
            <a:solidFill>
              <a:srgbClr val="15151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bwMode="gray">
          <a:xfrm flipV="1">
            <a:off x="1725079" y="2034471"/>
            <a:ext cx="0" cy="21669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bwMode="gray">
          <a:xfrm flipV="1">
            <a:off x="4966978" y="2066930"/>
            <a:ext cx="2822" cy="22094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4"/>
          <p:cNvSpPr>
            <a:spLocks noChangeAspect="1"/>
          </p:cNvSpPr>
          <p:nvPr/>
        </p:nvSpPr>
        <p:spPr bwMode="gray">
          <a:xfrm>
            <a:off x="4335013" y="348509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直接箭头连接符 66"/>
          <p:cNvCxnSpPr/>
          <p:nvPr/>
        </p:nvCxnSpPr>
        <p:spPr bwMode="gray">
          <a:xfrm flipH="1">
            <a:off x="6208676" y="5777300"/>
            <a:ext cx="446156" cy="0"/>
          </a:xfrm>
          <a:prstGeom prst="straightConnector1">
            <a:avLst/>
          </a:prstGeom>
          <a:ln w="19050">
            <a:solidFill>
              <a:srgbClr val="15151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bwMode="gray">
          <a:xfrm>
            <a:off x="6702457" y="5638800"/>
            <a:ext cx="1763624" cy="276999"/>
          </a:xfrm>
          <a:prstGeom prst="rect">
            <a:avLst/>
          </a:prstGeom>
        </p:spPr>
        <p:txBody>
          <a:bodyPr wrap="square">
            <a:noAutofit/>
          </a:bodyPr>
          <a:lstStyle/>
          <a:p>
            <a:pPr fontAlgn="ctr">
              <a:spcBef>
                <a:spcPts val="0"/>
              </a:spcBef>
              <a:spcAft>
                <a:spcPts val="0"/>
              </a:spcAft>
            </a:pPr>
            <a:r>
              <a:rPr lang="en-US" sz="1100" dirty="0">
                <a:latin typeface="Huawei Sans" panose="020C0503030203020204" pitchFamily="34" charset="0"/>
              </a:rPr>
              <a:t>Gratuitous ARP packet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bwMode="gray">
          <a:xfrm>
            <a:off x="2314575" y="3270984"/>
            <a:ext cx="2142067" cy="611203"/>
          </a:xfrm>
          <a:custGeom>
            <a:avLst/>
            <a:gdLst>
              <a:gd name="connsiteX0" fmla="*/ 0 w 2142067"/>
              <a:gd name="connsiteY0" fmla="*/ 59267 h 59267"/>
              <a:gd name="connsiteX1" fmla="*/ 2142067 w 2142067"/>
              <a:gd name="connsiteY1" fmla="*/ 0 h 59267"/>
              <a:gd name="connsiteX0" fmla="*/ 0 w 2142067"/>
              <a:gd name="connsiteY0" fmla="*/ 59267 h 419908"/>
              <a:gd name="connsiteX1" fmla="*/ 2142067 w 2142067"/>
              <a:gd name="connsiteY1" fmla="*/ 0 h 419908"/>
              <a:gd name="connsiteX0" fmla="*/ 0 w 2142067"/>
              <a:gd name="connsiteY0" fmla="*/ 59267 h 611203"/>
              <a:gd name="connsiteX1" fmla="*/ 2142067 w 2142067"/>
              <a:gd name="connsiteY1" fmla="*/ 0 h 611203"/>
            </a:gdLst>
            <a:ahLst/>
            <a:cxnLst>
              <a:cxn ang="0">
                <a:pos x="connsiteX0" y="connsiteY0"/>
              </a:cxn>
              <a:cxn ang="0">
                <a:pos x="connsiteX1" y="connsiteY1"/>
              </a:cxn>
            </a:cxnLst>
            <a:rect l="l" t="t" r="r" b="b"/>
            <a:pathLst>
              <a:path w="2142067" h="611203">
                <a:moveTo>
                  <a:pt x="0" y="59267"/>
                </a:moveTo>
                <a:cubicBezTo>
                  <a:pt x="942622" y="894644"/>
                  <a:pt x="1292578" y="705556"/>
                  <a:pt x="2142067" y="0"/>
                </a:cubicBezTo>
              </a:path>
            </a:pathLst>
          </a:custGeom>
          <a:noFill/>
          <a:ln w="28575" algn="ctr">
            <a:solidFill>
              <a:srgbClr val="EC7061"/>
            </a:solidFill>
            <a:round/>
            <a:headEnd type="arrow"/>
            <a:tailEnd type="arrow"/>
          </a:ln>
          <a:extLst>
            <a:ext uri="{909E8E84-426E-40DD-AFC4-6F175D3DCCD1}">
              <a14:hiddenFill xmlns:a14="http://schemas.microsoft.com/office/drawing/2010/main">
                <a:noFill/>
              </a14:hiddenFill>
            </a:ext>
          </a:extLst>
        </p:spPr>
        <p:txBody>
          <a:bodyPr wrap="square" rtlCol="0" anchor="ctr">
            <a:noAutofit/>
          </a:bodyPr>
          <a:lstStyle/>
          <a:p>
            <a:pPr algn="ctr" fontAlgn="ctr"/>
            <a:endParaRPr lang="en-US" altLang="zh-CN" dirty="0">
              <a:latin typeface="Huawei Sans" panose="020C0503030203020204" pitchFamily="34" charset="0"/>
            </a:endParaRPr>
          </a:p>
        </p:txBody>
      </p:sp>
      <p:sp>
        <p:nvSpPr>
          <p:cNvPr id="51" name="圆角矩形 75"/>
          <p:cNvSpPr/>
          <p:nvPr/>
        </p:nvSpPr>
        <p:spPr bwMode="gray">
          <a:xfrm>
            <a:off x="6256302" y="1675232"/>
            <a:ext cx="5478294" cy="58617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Master/Backup election when VRRP priorities are the same</a:t>
            </a:r>
          </a:p>
        </p:txBody>
      </p:sp>
      <p:sp>
        <p:nvSpPr>
          <p:cNvPr id="52" name="圆角矩形 75"/>
          <p:cNvSpPr/>
          <p:nvPr/>
        </p:nvSpPr>
        <p:spPr bwMode="gray">
          <a:xfrm>
            <a:off x="6256302" y="2299508"/>
            <a:ext cx="5478294" cy="33099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342900" indent="-342900" fontAlgn="ctr">
              <a:lnSpc>
                <a:spcPts val="2600"/>
              </a:lnSpc>
              <a:spcBef>
                <a:spcPts val="0"/>
              </a:spcBef>
              <a:spcAft>
                <a:spcPts val="600"/>
              </a:spcAft>
              <a:buFont typeface="+mj-lt"/>
              <a:buAutoNum type="arabicPeriod"/>
            </a:pPr>
            <a:r>
              <a:rPr lang="en-US" sz="1100" dirty="0">
                <a:solidFill>
                  <a:prstClr val="black"/>
                </a:solidFill>
                <a:latin typeface="Huawei Sans" panose="020C0503030203020204" pitchFamily="34" charset="0"/>
              </a:rPr>
              <a:t>The VRRP priorities of GE0/0/0 interfaces on R1 and R2 are both 200. When the two devices are initialized, they both switch to the Backup state.</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600"/>
              </a:lnSpc>
              <a:spcBef>
                <a:spcPts val="0"/>
              </a:spcBef>
              <a:spcAft>
                <a:spcPts val="600"/>
              </a:spcAft>
              <a:buFont typeface="+mj-lt"/>
              <a:buAutoNum type="arabicPeriod"/>
            </a:pPr>
            <a:r>
              <a:rPr lang="en-US" sz="1100" dirty="0">
                <a:solidFill>
                  <a:prstClr val="black"/>
                </a:solidFill>
                <a:latin typeface="Huawei Sans" panose="020C0503030203020204" pitchFamily="34" charset="0"/>
              </a:rPr>
              <a:t>Because the priorities of R1 and R2 are the same, R1 and R2 switch from the Backup state to the Master state after the </a:t>
            </a:r>
            <a:r>
              <a:rPr lang="en-US" altLang="zh-CN" sz="1100" dirty="0">
                <a:solidFill>
                  <a:prstClr val="black"/>
                </a:solidFill>
                <a:latin typeface="Huawei Sans" panose="020C0503030203020204" pitchFamily="34" charset="0"/>
              </a:rPr>
              <a:t>MASTER_DOWN timer </a:t>
            </a:r>
            <a:r>
              <a:rPr lang="en-US" sz="1100" dirty="0">
                <a:solidFill>
                  <a:prstClr val="black"/>
                </a:solidFill>
                <a:latin typeface="Huawei Sans" panose="020C0503030203020204" pitchFamily="34" charset="0"/>
              </a:rPr>
              <a:t>expires.</a:t>
            </a:r>
          </a:p>
          <a:p>
            <a:pPr marL="342900" indent="-342900" fontAlgn="ctr">
              <a:lnSpc>
                <a:spcPts val="2600"/>
              </a:lnSpc>
              <a:spcBef>
                <a:spcPts val="0"/>
              </a:spcBef>
              <a:spcAft>
                <a:spcPts val="600"/>
              </a:spcAft>
              <a:buFont typeface="+mj-lt"/>
              <a:buAutoNum type="arabicPeriod"/>
            </a:pPr>
            <a:r>
              <a:rPr lang="en-US" sz="1100" dirty="0">
                <a:solidFill>
                  <a:prstClr val="black"/>
                </a:solidFill>
                <a:latin typeface="Huawei Sans" panose="020C0503030203020204" pitchFamily="34" charset="0"/>
              </a:rPr>
              <a:t>R1 and R2 exchange VRRP packets with the same priority. R1 and R2 compare their interface IP addresses to select the master. Because the interface IP address of R2 is greater than that of R1, R2 is selected as the master.</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600"/>
              </a:lnSpc>
              <a:spcAft>
                <a:spcPts val="600"/>
              </a:spcAft>
              <a:buFont typeface="+mj-lt"/>
              <a:buAutoNum type="arabicPeriod"/>
            </a:pPr>
            <a:r>
              <a:rPr lang="en-US" sz="1100" dirty="0">
                <a:solidFill>
                  <a:prstClr val="black"/>
                </a:solidFill>
                <a:latin typeface="Huawei Sans" panose="020C0503030203020204" pitchFamily="34" charset="0"/>
              </a:rPr>
              <a:t>After R2 is elected as the master, it immediately sends gratuitous ARP packets to advertise the virtual MAC address to the connected devices and hosts.</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3436289" y="4114567"/>
            <a:ext cx="1084909"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4099551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Master/Backup Election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384131" y="3143801"/>
            <a:ext cx="1649811" cy="492443"/>
          </a:xfrm>
          <a:prstGeom prst="rect">
            <a:avLst/>
          </a:prstGeom>
        </p:spPr>
        <p:txBody>
          <a:bodyPr wrap="square">
            <a:noAutofit/>
          </a:bodyPr>
          <a:lstStyle/>
          <a:p>
            <a:pPr algn="ctr" fontAlgn="ctr">
              <a:spcBef>
                <a:spcPts val="0"/>
              </a:spcBef>
              <a:spcAft>
                <a:spcPts val="0"/>
              </a:spcAft>
            </a:pPr>
            <a:r>
              <a:rPr lang="en-US" sz="1200" dirty="0">
                <a:latin typeface="Huawei Sans" panose="020C0503030203020204" pitchFamily="34" charset="0"/>
              </a:rPr>
              <a:t>         GE0/0/0</a:t>
            </a:r>
          </a:p>
          <a:p>
            <a:pPr algn="ctr" fontAlgn="ctr">
              <a:spcBef>
                <a:spcPts val="0"/>
              </a:spcBef>
              <a:spcAft>
                <a:spcPts val="0"/>
              </a:spcAft>
            </a:pPr>
            <a:r>
              <a:rPr lang="en-US" sz="1400" b="1" dirty="0">
                <a:solidFill>
                  <a:srgbClr val="EC7061"/>
                </a:solidFill>
                <a:latin typeface="Huawei Sans" panose="020C0503030203020204" pitchFamily="34" charset="0"/>
              </a:rPr>
              <a:t>192.168.1.254/24</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4258395" y="3123689"/>
            <a:ext cx="1388522" cy="461665"/>
          </a:xfrm>
          <a:prstGeom prst="rect">
            <a:avLst/>
          </a:prstGeom>
        </p:spPr>
        <p:txBody>
          <a:bodyPr wrap="square">
            <a:noAutofit/>
          </a:bodyPr>
          <a:lstStyle/>
          <a:p>
            <a:pPr algn="ctr" fontAlgn="ctr">
              <a:spcBef>
                <a:spcPts val="0"/>
              </a:spcBef>
              <a:spcAft>
                <a:spcPts val="0"/>
              </a:spcAft>
            </a:pPr>
            <a:r>
              <a:rPr lang="en-US" sz="1200" dirty="0">
                <a:latin typeface="Huawei Sans" panose="020C0503030203020204" pitchFamily="34" charset="0"/>
              </a:rPr>
              <a:t>GE0/0/0</a:t>
            </a:r>
          </a:p>
          <a:p>
            <a:pPr algn="ctr" fontAlgn="ctr">
              <a:spcBef>
                <a:spcPts val="0"/>
              </a:spcBef>
              <a:spcAft>
                <a:spcPts val="0"/>
              </a:spcAft>
            </a:pPr>
            <a:r>
              <a:rPr lang="en-US" sz="1200" dirty="0">
                <a:latin typeface="Huawei Sans" panose="020C0503030203020204" pitchFamily="34" charset="0"/>
              </a:rPr>
              <a:t>192.168.1.253/24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5"/>
          <p:cNvSpPr/>
          <p:nvPr/>
        </p:nvSpPr>
        <p:spPr bwMode="gray">
          <a:xfrm>
            <a:off x="6142206" y="2991665"/>
            <a:ext cx="5591675" cy="614578"/>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Master/Backup election process when a device interface is configured as the IP address owner</a:t>
            </a:r>
          </a:p>
        </p:txBody>
      </p:sp>
      <p:sp>
        <p:nvSpPr>
          <p:cNvPr id="78" name="圆角矩形 75"/>
          <p:cNvSpPr/>
          <p:nvPr/>
        </p:nvSpPr>
        <p:spPr bwMode="gray">
          <a:xfrm>
            <a:off x="6142206" y="3643728"/>
            <a:ext cx="5591675" cy="18323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342900" indent="-342900" fontAlgn="ctr">
              <a:lnSpc>
                <a:spcPts val="2600"/>
              </a:lnSpc>
              <a:spcBef>
                <a:spcPts val="0"/>
              </a:spcBef>
              <a:spcAft>
                <a:spcPts val="600"/>
              </a:spcAft>
              <a:buFont typeface="+mj-lt"/>
              <a:buAutoNum type="arabicPeriod"/>
            </a:pPr>
            <a:r>
              <a:rPr lang="en-US" sz="1400" dirty="0">
                <a:solidFill>
                  <a:prstClr val="black"/>
                </a:solidFill>
                <a:latin typeface="Huawei Sans" panose="020C0503030203020204" pitchFamily="34" charset="0"/>
              </a:rPr>
              <a:t>The VRRP priorities of GE0/0/0 interfaces on R1 and R2 use the default value — 100. However, the IP address of GE0/0/0 on R1 is the same as the virtual IP address.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600"/>
              </a:lnSpc>
              <a:spcBef>
                <a:spcPts val="0"/>
              </a:spcBef>
              <a:spcAft>
                <a:spcPts val="600"/>
              </a:spcAft>
              <a:buFont typeface="+mj-lt"/>
              <a:buAutoNum type="arabicPeriod"/>
            </a:pPr>
            <a:r>
              <a:rPr lang="en-US" sz="1400" dirty="0">
                <a:solidFill>
                  <a:prstClr val="black"/>
                </a:solidFill>
                <a:latin typeface="Huawei Sans" panose="020C0503030203020204" pitchFamily="34" charset="0"/>
              </a:rPr>
              <a:t>R1's GE0/0/0 directly switches to the Master state, and R1 becomes the master.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6142206" y="1419091"/>
            <a:ext cx="5591675" cy="1426031"/>
          </a:xfrm>
          <a:prstGeom prst="rect">
            <a:avLst/>
          </a:prstGeom>
        </p:spPr>
        <p:txBody>
          <a:bodyPr wrap="square">
            <a:noAutofit/>
          </a:bodyPr>
          <a:lstStyle/>
          <a:p>
            <a:pPr fontAlgn="ctr">
              <a:lnSpc>
                <a:spcPts val="2600"/>
              </a:lnSpc>
              <a:spcAft>
                <a:spcPts val="600"/>
              </a:spcAft>
            </a:pPr>
            <a:r>
              <a:rPr lang="en-US" sz="1600" dirty="0">
                <a:solidFill>
                  <a:prstClr val="black"/>
                </a:solidFill>
                <a:latin typeface="Huawei Sans" panose="020C0503030203020204" pitchFamily="34" charset="0"/>
              </a:rPr>
              <a:t>When a router interface is configured as the VRRP IP address owner (the interface IP address is the same as the virtual IP address), the router can directly switch to the Master state without waiting for any timer to expire.</a:t>
            </a:r>
          </a:p>
        </p:txBody>
      </p:sp>
      <p:grpSp>
        <p:nvGrpSpPr>
          <p:cNvPr id="43" name="组合 42"/>
          <p:cNvGrpSpPr/>
          <p:nvPr/>
        </p:nvGrpSpPr>
        <p:grpSpPr bwMode="gray">
          <a:xfrm>
            <a:off x="683615" y="3870269"/>
            <a:ext cx="5007946" cy="657769"/>
            <a:chOff x="774031" y="3186487"/>
            <a:chExt cx="5007946" cy="657769"/>
          </a:xfrm>
        </p:grpSpPr>
        <p:sp>
          <p:nvSpPr>
            <p:cNvPr id="45" name="圆角矩形 44"/>
            <p:cNvSpPr/>
            <p:nvPr/>
          </p:nvSpPr>
          <p:spPr bwMode="gray">
            <a:xfrm>
              <a:off x="774031" y="3189077"/>
              <a:ext cx="1470375" cy="654733"/>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ts val="2200"/>
                </a:lnSpc>
              </a:pPr>
              <a:r>
                <a:rPr lang="en-US" sz="1400" dirty="0">
                  <a:solidFill>
                    <a:schemeClr val="accent2"/>
                  </a:solidFill>
                  <a:latin typeface="Huawei Sans" panose="020C0503030203020204" pitchFamily="34" charset="0"/>
                </a:rPr>
                <a:t>VRRP VRID: 1</a:t>
              </a:r>
            </a:p>
            <a:p>
              <a:pPr algn="ctr" fontAlgn="ctr">
                <a:lnSpc>
                  <a:spcPts val="2200"/>
                </a:lnSpc>
              </a:pPr>
              <a:r>
                <a:rPr lang="en-US" sz="1400" dirty="0">
                  <a:solidFill>
                    <a:schemeClr val="accent2"/>
                  </a:solidFill>
                  <a:latin typeface="Huawei Sans" panose="020C0503030203020204" pitchFamily="34" charset="0"/>
                </a:rPr>
                <a:t>Priority: 100</a:t>
              </a:r>
            </a:p>
          </p:txBody>
        </p:sp>
        <p:sp>
          <p:nvSpPr>
            <p:cNvPr id="46" name="圆角矩形 45"/>
            <p:cNvSpPr/>
            <p:nvPr/>
          </p:nvSpPr>
          <p:spPr bwMode="gray">
            <a:xfrm>
              <a:off x="4233911" y="3186487"/>
              <a:ext cx="1548066" cy="657769"/>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ts val="2200"/>
                </a:lnSpc>
              </a:pPr>
              <a:r>
                <a:rPr lang="en-US" sz="1400" dirty="0">
                  <a:solidFill>
                    <a:schemeClr val="accent2"/>
                  </a:solidFill>
                  <a:latin typeface="Huawei Sans" panose="020C0503030203020204" pitchFamily="34" charset="0"/>
                </a:rPr>
                <a:t>VRRP VRID: 1</a:t>
              </a:r>
            </a:p>
            <a:p>
              <a:pPr algn="ctr" fontAlgn="ctr">
                <a:lnSpc>
                  <a:spcPts val="2200"/>
                </a:lnSpc>
              </a:pPr>
              <a:r>
                <a:rPr lang="en-US" sz="1400" dirty="0">
                  <a:solidFill>
                    <a:schemeClr val="accent2"/>
                  </a:solidFill>
                  <a:latin typeface="Huawei Sans" panose="020C0503030203020204" pitchFamily="34" charset="0"/>
                </a:rPr>
                <a:t>Priority: 100</a:t>
              </a:r>
            </a:p>
          </p:txBody>
        </p:sp>
      </p:grpSp>
      <p:grpSp>
        <p:nvGrpSpPr>
          <p:cNvPr id="52" name="组合 51"/>
          <p:cNvGrpSpPr/>
          <p:nvPr/>
        </p:nvGrpSpPr>
        <p:grpSpPr bwMode="gray">
          <a:xfrm>
            <a:off x="629718" y="1314181"/>
            <a:ext cx="5046116" cy="5064659"/>
            <a:chOff x="710205" y="1362446"/>
            <a:chExt cx="5046116" cy="5064659"/>
          </a:xfrm>
        </p:grpSpPr>
        <p:grpSp>
          <p:nvGrpSpPr>
            <p:cNvPr id="53" name="组合 52"/>
            <p:cNvGrpSpPr/>
            <p:nvPr/>
          </p:nvGrpSpPr>
          <p:grpSpPr bwMode="gray">
            <a:xfrm>
              <a:off x="986163" y="1362446"/>
              <a:ext cx="4458653" cy="4171457"/>
              <a:chOff x="986163" y="1362446"/>
              <a:chExt cx="4458653" cy="4171457"/>
            </a:xfrm>
          </p:grpSpPr>
          <p:sp>
            <p:nvSpPr>
              <p:cNvPr id="80" name="椭圆 79"/>
              <p:cNvSpPr/>
              <p:nvPr/>
            </p:nvSpPr>
            <p:spPr bwMode="gray">
              <a:xfrm>
                <a:off x="986163" y="2514326"/>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1059346" y="2793719"/>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8" name="文本框 87"/>
              <p:cNvSpPr txBox="1"/>
              <p:nvPr/>
            </p:nvSpPr>
            <p:spPr bwMode="gray">
              <a:xfrm>
                <a:off x="4898052" y="2798756"/>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9" name="文本框 88"/>
              <p:cNvSpPr txBox="1"/>
              <p:nvPr/>
            </p:nvSpPr>
            <p:spPr bwMode="gray">
              <a:xfrm>
                <a:off x="1085748" y="3584274"/>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4542005" y="3575675"/>
                <a:ext cx="90281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Backup</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stCxn id="93" idx="2"/>
              </p:cNvCxnSpPr>
              <p:nvPr/>
            </p:nvCxnSpPr>
            <p:spPr bwMode="gray">
              <a:xfrm>
                <a:off x="1707815" y="3171954"/>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92" name="直接连接符 91"/>
              <p:cNvCxnSpPr>
                <a:stCxn id="95" idx="2"/>
              </p:cNvCxnSpPr>
              <p:nvPr/>
            </p:nvCxnSpPr>
            <p:spPr bwMode="gray">
              <a:xfrm flipH="1">
                <a:off x="3197612" y="3171954"/>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37815" y="2729154"/>
                <a:ext cx="540000" cy="442800"/>
              </a:xfrm>
              <a:prstGeom prst="rect">
                <a:avLst/>
              </a:prstGeom>
            </p:spPr>
          </p:pic>
          <p:pic>
            <p:nvPicPr>
              <p:cNvPr id="94" name="图片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97124" y="1362446"/>
                <a:ext cx="810701" cy="408398"/>
              </a:xfrm>
              <a:prstGeom prst="rect">
                <a:avLst/>
              </a:prstGeom>
            </p:spPr>
          </p:pic>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46823" y="2729154"/>
                <a:ext cx="540000" cy="442800"/>
              </a:xfrm>
              <a:prstGeom prst="rect">
                <a:avLst/>
              </a:prstGeom>
            </p:spPr>
          </p:pic>
          <p:grpSp>
            <p:nvGrpSpPr>
              <p:cNvPr id="96" name="组合 95"/>
              <p:cNvGrpSpPr/>
              <p:nvPr/>
            </p:nvGrpSpPr>
            <p:grpSpPr bwMode="gray">
              <a:xfrm>
                <a:off x="1206844" y="4077663"/>
                <a:ext cx="4045115" cy="1456240"/>
                <a:chOff x="2314029" y="4483762"/>
                <a:chExt cx="4045115" cy="1456240"/>
              </a:xfrm>
            </p:grpSpPr>
            <p:pic>
              <p:nvPicPr>
                <p:cNvPr id="99" name="图片 98"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100" name="图片 99"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101" name="图片 100"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102" name="直接连接符 101"/>
                <p:cNvCxnSpPr>
                  <a:stCxn id="99"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03" name="直接连接符 102"/>
                <p:cNvCxnSpPr>
                  <a:stCxn id="100"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04" name="直接连接符 103"/>
                <p:cNvCxnSpPr>
                  <a:stCxn id="101"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05" name="图片 10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97" name="直接连接符 96"/>
              <p:cNvCxnSpPr>
                <a:stCxn id="93" idx="0"/>
                <a:endCxn id="94" idx="2"/>
              </p:cNvCxnSpPr>
              <p:nvPr/>
            </p:nvCxnSpPr>
            <p:spPr bwMode="gray">
              <a:xfrm flipV="1">
                <a:off x="1707815" y="1770844"/>
                <a:ext cx="1494660"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98" name="直接连接符 97"/>
              <p:cNvCxnSpPr>
                <a:stCxn id="95" idx="0"/>
                <a:endCxn id="94" idx="2"/>
              </p:cNvCxnSpPr>
              <p:nvPr/>
            </p:nvCxnSpPr>
            <p:spPr bwMode="gray">
              <a:xfrm flipH="1" flipV="1">
                <a:off x="3202475" y="1770844"/>
                <a:ext cx="1514348"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56" name="Text Box 4"/>
            <p:cNvSpPr txBox="1">
              <a:spLocks noChangeArrowheads="1"/>
            </p:cNvSpPr>
            <p:nvPr/>
          </p:nvSpPr>
          <p:spPr bwMode="gray">
            <a:xfrm>
              <a:off x="4223982" y="5577642"/>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 Box 4"/>
            <p:cNvSpPr txBox="1">
              <a:spLocks noChangeArrowheads="1"/>
            </p:cNvSpPr>
            <p:nvPr/>
          </p:nvSpPr>
          <p:spPr bwMode="gray">
            <a:xfrm>
              <a:off x="710205" y="5577642"/>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 Box 4"/>
            <p:cNvSpPr txBox="1">
              <a:spLocks noChangeArrowheads="1"/>
            </p:cNvSpPr>
            <p:nvPr/>
          </p:nvSpPr>
          <p:spPr bwMode="gray">
            <a:xfrm>
              <a:off x="2425595" y="5576602"/>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6" name="文本框 105"/>
          <p:cNvSpPr txBox="1"/>
          <p:nvPr/>
        </p:nvSpPr>
        <p:spPr bwMode="gray">
          <a:xfrm>
            <a:off x="3301056" y="4093531"/>
            <a:ext cx="863431"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1444697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圆角矩形 75"/>
          <p:cNvSpPr/>
          <p:nvPr/>
        </p:nvSpPr>
        <p:spPr bwMode="gray">
          <a:xfrm>
            <a:off x="6001633" y="1247013"/>
            <a:ext cx="5249167" cy="370429"/>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The Master or Link Fails</a:t>
            </a:r>
          </a:p>
        </p:txBody>
      </p:sp>
      <p:sp>
        <p:nvSpPr>
          <p:cNvPr id="170" name="圆角矩形 75"/>
          <p:cNvSpPr/>
          <p:nvPr/>
        </p:nvSpPr>
        <p:spPr bwMode="gray">
          <a:xfrm>
            <a:off x="6001633" y="1651205"/>
            <a:ext cx="5237902" cy="47305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6" name="文本框 185"/>
          <p:cNvSpPr txBox="1"/>
          <p:nvPr/>
        </p:nvSpPr>
        <p:spPr bwMode="gray">
          <a:xfrm>
            <a:off x="6615125" y="3536797"/>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文本框 186"/>
          <p:cNvSpPr txBox="1"/>
          <p:nvPr/>
        </p:nvSpPr>
        <p:spPr bwMode="gray">
          <a:xfrm>
            <a:off x="9349654" y="3546932"/>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文本框 187"/>
          <p:cNvSpPr txBox="1"/>
          <p:nvPr/>
        </p:nvSpPr>
        <p:spPr bwMode="gray">
          <a:xfrm>
            <a:off x="10424454" y="3542388"/>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1" name="直接箭头连接符 190"/>
          <p:cNvCxnSpPr/>
          <p:nvPr/>
        </p:nvCxnSpPr>
        <p:spPr bwMode="gray">
          <a:xfrm>
            <a:off x="10130471" y="3711665"/>
            <a:ext cx="32029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2" name="椭圆 201"/>
          <p:cNvSpPr>
            <a:spLocks noChangeAspect="1"/>
          </p:cNvSpPr>
          <p:nvPr/>
        </p:nvSpPr>
        <p:spPr bwMode="gray">
          <a:xfrm>
            <a:off x="10623058" y="3386536"/>
            <a:ext cx="189332" cy="189332"/>
          </a:xfrm>
          <a:prstGeom prst="ellipse">
            <a:avLst/>
          </a:prstGeom>
          <a:solidFill>
            <a:srgbClr val="00B0F0"/>
          </a:solidFill>
          <a:ln w="1270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a:solidFill>
                  <a:prstClr val="white"/>
                </a:solidFill>
                <a:latin typeface="Huawei Sans" panose="020C0503030203020204" pitchFamily="34" charset="0"/>
              </a:rPr>
              <a:t>2</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a:t>
            </a:r>
            <a:r>
              <a:rPr lang="en-US">
                <a:latin typeface="Huawei Sans" panose="020C0503030203020204" pitchFamily="34" charset="0"/>
              </a:rPr>
              <a:t>Active/Standby Switchover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75"/>
          <p:cNvSpPr/>
          <p:nvPr/>
        </p:nvSpPr>
        <p:spPr bwMode="gray">
          <a:xfrm>
            <a:off x="597511" y="1247013"/>
            <a:ext cx="5249167" cy="370429"/>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The Master Is Deleted from the VRRP Group</a:t>
            </a:r>
          </a:p>
        </p:txBody>
      </p:sp>
      <p:sp>
        <p:nvSpPr>
          <p:cNvPr id="102" name="圆角矩形 75"/>
          <p:cNvSpPr/>
          <p:nvPr/>
        </p:nvSpPr>
        <p:spPr bwMode="gray">
          <a:xfrm>
            <a:off x="597511" y="1651205"/>
            <a:ext cx="5237902" cy="47305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文本框 37"/>
          <p:cNvSpPr txBox="1"/>
          <p:nvPr/>
        </p:nvSpPr>
        <p:spPr bwMode="gray">
          <a:xfrm>
            <a:off x="1179100" y="3523293"/>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3979080" y="3536376"/>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020040" y="3534047"/>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bwMode="gray">
          <a:xfrm>
            <a:off x="2235374" y="3123048"/>
            <a:ext cx="1071127" cy="461665"/>
          </a:xfrm>
          <a:prstGeom prst="rect">
            <a:avLst/>
          </a:prstGeom>
          <a:noFill/>
        </p:spPr>
        <p:txBody>
          <a:bodyPr wrap="square" rtlCol="0">
            <a:noAutofit/>
          </a:bodyPr>
          <a:lstStyle/>
          <a:p>
            <a:pPr fontAlgn="ctr"/>
            <a:r>
              <a:rPr lang="en-US" sz="1200" dirty="0">
                <a:solidFill>
                  <a:srgbClr val="00B0F0"/>
                </a:solidFill>
                <a:latin typeface="Huawei Sans" panose="020C0503030203020204" pitchFamily="34" charset="0"/>
              </a:rPr>
              <a:t>VRRP packet</a:t>
            </a:r>
            <a:r>
              <a:rPr lang="en-US"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 p</a:t>
            </a:r>
            <a:r>
              <a:rPr lang="en-US" sz="1200" dirty="0">
                <a:solidFill>
                  <a:srgbClr val="00B0F0"/>
                </a:solidFill>
                <a:latin typeface="Huawei Sans" panose="020C0503030203020204" pitchFamily="34" charset="0"/>
              </a:rPr>
              <a:t>riority = 0</a:t>
            </a:r>
          </a:p>
        </p:txBody>
      </p:sp>
      <p:pic>
        <p:nvPicPr>
          <p:cNvPr id="136" name="图片 1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94769" y="2949745"/>
            <a:ext cx="540000" cy="442800"/>
          </a:xfrm>
          <a:prstGeom prst="rect">
            <a:avLst/>
          </a:prstGeom>
        </p:spPr>
      </p:pic>
      <p:sp>
        <p:nvSpPr>
          <p:cNvPr id="148" name="文本框 147"/>
          <p:cNvSpPr txBox="1"/>
          <p:nvPr/>
        </p:nvSpPr>
        <p:spPr bwMode="gray">
          <a:xfrm>
            <a:off x="925598" y="5920307"/>
            <a:ext cx="4650954" cy="307777"/>
          </a:xfrm>
          <a:prstGeom prst="rect">
            <a:avLst/>
          </a:prstGeom>
          <a:noFill/>
          <a:ln>
            <a:noFill/>
          </a:ln>
        </p:spPr>
        <p:txBody>
          <a:bodyPr wrap="square" rtlCol="0">
            <a:noAutofit/>
          </a:bodyPr>
          <a:lstStyle/>
          <a:p>
            <a:pPr algn="ctr" fontAlgn="ctr"/>
            <a:r>
              <a:rPr lang="en-US" sz="1400" dirty="0">
                <a:latin typeface="Huawei Sans" panose="020C0503030203020204" pitchFamily="34" charset="0"/>
              </a:rPr>
              <a:t>Switching time = </a:t>
            </a:r>
            <a:r>
              <a:rPr lang="en-US" sz="1400" dirty="0" err="1">
                <a:latin typeface="Huawei Sans" panose="020C0503030203020204" pitchFamily="34" charset="0"/>
              </a:rPr>
              <a:t>Skew_time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6311859" y="5920307"/>
            <a:ext cx="4548314" cy="307777"/>
          </a:xfrm>
          <a:prstGeom prst="rect">
            <a:avLst/>
          </a:prstGeom>
          <a:noFill/>
        </p:spPr>
        <p:txBody>
          <a:bodyPr wrap="square" rtlCol="0">
            <a:noAutofit/>
          </a:bodyPr>
          <a:lstStyle/>
          <a:p>
            <a:pPr algn="ctr" fontAlgn="ctr"/>
            <a:r>
              <a:rPr lang="en-US" sz="1400" dirty="0">
                <a:latin typeface="Huawei Sans" panose="020C0503030203020204" pitchFamily="34" charset="0"/>
              </a:rPr>
              <a:t>Switching time = 3*ADVER_INTERVAL + </a:t>
            </a:r>
            <a:r>
              <a:rPr lang="en-US" sz="1400" dirty="0" err="1">
                <a:latin typeface="Huawei Sans" panose="020C0503030203020204" pitchFamily="34" charset="0"/>
              </a:rPr>
              <a:t>Skew_time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箭头连接符 3"/>
          <p:cNvCxnSpPr/>
          <p:nvPr/>
        </p:nvCxnSpPr>
        <p:spPr bwMode="gray">
          <a:xfrm>
            <a:off x="4784261" y="3708290"/>
            <a:ext cx="32029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a:off x="817997" y="1658568"/>
            <a:ext cx="1973593" cy="2144177"/>
          </a:xfrm>
          <a:prstGeom prst="rect">
            <a:avLst/>
          </a:prstGeom>
          <a:noFill/>
        </p:spPr>
        <p:txBody>
          <a:bodyPr wrap="square" rtlCol="0">
            <a:noAutofit/>
          </a:bodyPr>
          <a:lstStyle/>
          <a:p>
            <a:pPr fontAlgn="ctr">
              <a:lnSpc>
                <a:spcPts val="2000"/>
              </a:lnSpc>
            </a:pPr>
            <a:r>
              <a:rPr lang="en-US" sz="1200" dirty="0">
                <a:latin typeface="Huawei Sans" panose="020C0503030203020204" pitchFamily="34" charset="0"/>
              </a:rPr>
              <a:t>R1 is deleted from the VRRP group, for example, the VRRP configuration of the interface is deleted.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Right Arrow 157"/>
          <p:cNvSpPr/>
          <p:nvPr/>
        </p:nvSpPr>
        <p:spPr bwMode="gray">
          <a:xfrm>
            <a:off x="3261823" y="3321516"/>
            <a:ext cx="481066" cy="412305"/>
          </a:xfrm>
          <a:prstGeom prst="rightArrow">
            <a:avLst>
              <a:gd name="adj1" fmla="val 59013"/>
              <a:gd name="adj2" fmla="val 50000"/>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wrap="square"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95" name="椭圆 94"/>
          <p:cNvSpPr>
            <a:spLocks noChangeAspect="1"/>
          </p:cNvSpPr>
          <p:nvPr/>
        </p:nvSpPr>
        <p:spPr bwMode="gray">
          <a:xfrm>
            <a:off x="651778" y="1927422"/>
            <a:ext cx="189332" cy="189332"/>
          </a:xfrm>
          <a:prstGeom prst="ellipse">
            <a:avLst/>
          </a:prstGeom>
          <a:solidFill>
            <a:srgbClr val="00B0F0"/>
          </a:solidFill>
          <a:ln w="1270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a:solidFill>
                  <a:prstClr val="white"/>
                </a:solidFill>
                <a:latin typeface="Huawei Sans" panose="020C0503030203020204" pitchFamily="34" charset="0"/>
              </a:rPr>
              <a:t>1</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3329607" y="3441710"/>
            <a:ext cx="189332" cy="189332"/>
          </a:xfrm>
          <a:prstGeom prst="ellipse">
            <a:avLst/>
          </a:prstGeom>
          <a:solidFill>
            <a:srgbClr val="00B0F0"/>
          </a:solidFill>
          <a:ln w="1270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a:solidFill>
                  <a:prstClr val="white"/>
                </a:solidFill>
                <a:latin typeface="Huawei Sans" panose="020C0503030203020204" pitchFamily="34" charset="0"/>
              </a:rPr>
              <a:t>2</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5309975" y="3403409"/>
            <a:ext cx="189332" cy="189332"/>
          </a:xfrm>
          <a:prstGeom prst="ellipse">
            <a:avLst/>
          </a:prstGeom>
          <a:solidFill>
            <a:srgbClr val="00B0F0"/>
          </a:solidFill>
          <a:ln w="1270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a:solidFill>
                  <a:prstClr val="white"/>
                </a:solidFill>
                <a:latin typeface="Huawei Sans" panose="020C0503030203020204" pitchFamily="34" charset="0"/>
              </a:rPr>
              <a:t>3</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椭圆 202"/>
          <p:cNvSpPr>
            <a:spLocks noChangeAspect="1"/>
          </p:cNvSpPr>
          <p:nvPr/>
        </p:nvSpPr>
        <p:spPr bwMode="gray">
          <a:xfrm>
            <a:off x="7841128" y="3393344"/>
            <a:ext cx="189332" cy="189332"/>
          </a:xfrm>
          <a:prstGeom prst="ellipse">
            <a:avLst/>
          </a:prstGeom>
          <a:solidFill>
            <a:srgbClr val="00B0F0"/>
          </a:solidFill>
          <a:ln w="1270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a:solidFill>
                  <a:prstClr val="white"/>
                </a:solidFill>
                <a:latin typeface="Huawei Sans" panose="020C0503030203020204" pitchFamily="34" charset="0"/>
              </a:rPr>
              <a:t>1</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文本框 203"/>
          <p:cNvSpPr txBox="1"/>
          <p:nvPr/>
        </p:nvSpPr>
        <p:spPr bwMode="gray">
          <a:xfrm>
            <a:off x="8041360" y="3090565"/>
            <a:ext cx="1285188" cy="1015663"/>
          </a:xfrm>
          <a:prstGeom prst="rect">
            <a:avLst/>
          </a:prstGeom>
          <a:noFill/>
        </p:spPr>
        <p:txBody>
          <a:bodyPr wrap="square" rtlCol="0">
            <a:noAutofit/>
          </a:bodyPr>
          <a:lstStyle/>
          <a:p>
            <a:pPr fontAlgn="ctr"/>
            <a:r>
              <a:rPr lang="en-US" sz="1200" dirty="0">
                <a:solidFill>
                  <a:srgbClr val="00B0F0"/>
                </a:solidFill>
                <a:latin typeface="Huawei Sans" panose="020C0503030203020204" pitchFamily="34" charset="0"/>
              </a:rPr>
              <a:t>VRRP packets cannot reach R2 due to a link fault.</a:t>
            </a:r>
          </a:p>
        </p:txBody>
      </p:sp>
      <p:cxnSp>
        <p:nvCxnSpPr>
          <p:cNvPr id="73" name="直接连接符 72"/>
          <p:cNvCxnSpPr>
            <a:stCxn id="136" idx="2"/>
          </p:cNvCxnSpPr>
          <p:nvPr/>
        </p:nvCxnSpPr>
        <p:spPr bwMode="gray">
          <a:xfrm>
            <a:off x="1864769" y="3392545"/>
            <a:ext cx="1221787" cy="82827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4" name="直接连接符 73"/>
          <p:cNvCxnSpPr>
            <a:stCxn id="78" idx="2"/>
          </p:cNvCxnSpPr>
          <p:nvPr/>
        </p:nvCxnSpPr>
        <p:spPr bwMode="gray">
          <a:xfrm flipH="1">
            <a:off x="3087956" y="3386245"/>
            <a:ext cx="1212560" cy="82449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10794" y="2001389"/>
            <a:ext cx="810701" cy="408398"/>
          </a:xfrm>
          <a:prstGeom prst="rect">
            <a:avLst/>
          </a:prstGeom>
        </p:spPr>
      </p:pic>
      <p:pic>
        <p:nvPicPr>
          <p:cNvPr id="78" name="图片 7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030516" y="2943445"/>
            <a:ext cx="540000" cy="442800"/>
          </a:xfrm>
          <a:prstGeom prst="rect">
            <a:avLst/>
          </a:prstGeom>
        </p:spPr>
      </p:pic>
      <p:pic>
        <p:nvPicPr>
          <p:cNvPr id="79" name="图片 78" descr="PC.png"/>
          <p:cNvPicPr>
            <a:picLocks noChangeAspect="1"/>
          </p:cNvPicPr>
          <p:nvPr/>
        </p:nvPicPr>
        <p:blipFill>
          <a:blip r:embed="rId6" cstate="print"/>
          <a:stretch>
            <a:fillRect/>
          </a:stretch>
        </p:blipFill>
        <p:spPr bwMode="gray">
          <a:xfrm>
            <a:off x="1431723" y="5035255"/>
            <a:ext cx="539063" cy="414000"/>
          </a:xfrm>
          <a:prstGeom prst="rect">
            <a:avLst/>
          </a:prstGeom>
        </p:spPr>
      </p:pic>
      <p:pic>
        <p:nvPicPr>
          <p:cNvPr id="81" name="图片 80" descr="PC.png"/>
          <p:cNvPicPr>
            <a:picLocks noChangeAspect="1"/>
          </p:cNvPicPr>
          <p:nvPr/>
        </p:nvPicPr>
        <p:blipFill>
          <a:blip r:embed="rId6" cstate="print"/>
          <a:stretch>
            <a:fillRect/>
          </a:stretch>
        </p:blipFill>
        <p:spPr bwMode="gray">
          <a:xfrm>
            <a:off x="2846614" y="5035255"/>
            <a:ext cx="539063" cy="414000"/>
          </a:xfrm>
          <a:prstGeom prst="rect">
            <a:avLst/>
          </a:prstGeom>
        </p:spPr>
      </p:pic>
      <p:pic>
        <p:nvPicPr>
          <p:cNvPr id="85" name="图片 84" descr="PC.png"/>
          <p:cNvPicPr>
            <a:picLocks noChangeAspect="1"/>
          </p:cNvPicPr>
          <p:nvPr/>
        </p:nvPicPr>
        <p:blipFill>
          <a:blip r:embed="rId6" cstate="print"/>
          <a:stretch>
            <a:fillRect/>
          </a:stretch>
        </p:blipFill>
        <p:spPr bwMode="gray">
          <a:xfrm>
            <a:off x="4316978" y="5035255"/>
            <a:ext cx="539063" cy="414000"/>
          </a:xfrm>
          <a:prstGeom prst="rect">
            <a:avLst/>
          </a:prstGeom>
        </p:spPr>
      </p:pic>
      <p:cxnSp>
        <p:nvCxnSpPr>
          <p:cNvPr id="86" name="直接连接符 85"/>
          <p:cNvCxnSpPr>
            <a:stCxn id="79" idx="0"/>
          </p:cNvCxnSpPr>
          <p:nvPr/>
        </p:nvCxnSpPr>
        <p:spPr bwMode="gray">
          <a:xfrm flipV="1">
            <a:off x="1701255" y="4200184"/>
            <a:ext cx="1393530" cy="835071"/>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87" name="直接连接符 86"/>
          <p:cNvCxnSpPr>
            <a:stCxn id="81" idx="0"/>
          </p:cNvCxnSpPr>
          <p:nvPr/>
        </p:nvCxnSpPr>
        <p:spPr bwMode="gray">
          <a:xfrm flipH="1" flipV="1">
            <a:off x="3104968" y="4214656"/>
            <a:ext cx="11178" cy="820599"/>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88" name="直接连接符 87"/>
          <p:cNvCxnSpPr>
            <a:stCxn id="85" idx="0"/>
          </p:cNvCxnSpPr>
          <p:nvPr/>
        </p:nvCxnSpPr>
        <p:spPr bwMode="gray">
          <a:xfrm flipH="1" flipV="1">
            <a:off x="3094786" y="4214656"/>
            <a:ext cx="1491724" cy="820599"/>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93" name="图片 92"/>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822405" y="3991590"/>
            <a:ext cx="540000" cy="442800"/>
          </a:xfrm>
          <a:prstGeom prst="rect">
            <a:avLst/>
          </a:prstGeom>
        </p:spPr>
      </p:pic>
      <p:cxnSp>
        <p:nvCxnSpPr>
          <p:cNvPr id="98" name="直接连接符 97"/>
          <p:cNvCxnSpPr>
            <a:stCxn id="136" idx="0"/>
            <a:endCxn id="76" idx="2"/>
          </p:cNvCxnSpPr>
          <p:nvPr/>
        </p:nvCxnSpPr>
        <p:spPr bwMode="gray">
          <a:xfrm flipV="1">
            <a:off x="1864769" y="2409787"/>
            <a:ext cx="1251376" cy="53995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99" name="直接连接符 98"/>
          <p:cNvCxnSpPr>
            <a:stCxn id="78" idx="0"/>
            <a:endCxn id="76" idx="2"/>
          </p:cNvCxnSpPr>
          <p:nvPr/>
        </p:nvCxnSpPr>
        <p:spPr bwMode="gray">
          <a:xfrm flipH="1" flipV="1">
            <a:off x="3116145" y="2409787"/>
            <a:ext cx="1184371" cy="53365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00" name="Text Box 4"/>
          <p:cNvSpPr txBox="1">
            <a:spLocks noChangeArrowheads="1"/>
          </p:cNvSpPr>
          <p:nvPr/>
        </p:nvSpPr>
        <p:spPr bwMode="gray">
          <a:xfrm>
            <a:off x="1439032" y="5535559"/>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PC1</a:t>
            </a:r>
          </a:p>
        </p:txBody>
      </p:sp>
      <p:sp>
        <p:nvSpPr>
          <p:cNvPr id="103" name="Text Box 4"/>
          <p:cNvSpPr txBox="1">
            <a:spLocks noChangeArrowheads="1"/>
          </p:cNvSpPr>
          <p:nvPr/>
        </p:nvSpPr>
        <p:spPr bwMode="gray">
          <a:xfrm>
            <a:off x="2853923" y="5526687"/>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PC2</a:t>
            </a:r>
          </a:p>
        </p:txBody>
      </p:sp>
      <p:sp>
        <p:nvSpPr>
          <p:cNvPr id="106" name="文本框 105"/>
          <p:cNvSpPr txBox="1"/>
          <p:nvPr/>
        </p:nvSpPr>
        <p:spPr bwMode="gray">
          <a:xfrm>
            <a:off x="1196745" y="3012949"/>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7" name="文本框 106"/>
          <p:cNvSpPr txBox="1"/>
          <p:nvPr/>
        </p:nvSpPr>
        <p:spPr bwMode="gray">
          <a:xfrm>
            <a:off x="4482041" y="2993134"/>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8" name="Text Box 4"/>
          <p:cNvSpPr txBox="1">
            <a:spLocks noChangeArrowheads="1"/>
          </p:cNvSpPr>
          <p:nvPr/>
        </p:nvSpPr>
        <p:spPr bwMode="gray">
          <a:xfrm>
            <a:off x="4342425" y="5543213"/>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PC3</a:t>
            </a:r>
          </a:p>
        </p:txBody>
      </p:sp>
      <p:pic>
        <p:nvPicPr>
          <p:cNvPr id="110" name="图片 10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31128" y="2936939"/>
            <a:ext cx="540000" cy="442800"/>
          </a:xfrm>
          <a:prstGeom prst="rect">
            <a:avLst/>
          </a:prstGeom>
        </p:spPr>
      </p:pic>
      <p:cxnSp>
        <p:nvCxnSpPr>
          <p:cNvPr id="113" name="直接连接符 112"/>
          <p:cNvCxnSpPr>
            <a:stCxn id="110" idx="2"/>
          </p:cNvCxnSpPr>
          <p:nvPr/>
        </p:nvCxnSpPr>
        <p:spPr bwMode="gray">
          <a:xfrm>
            <a:off x="7301128" y="3379739"/>
            <a:ext cx="1221787" cy="82827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14" name="直接连接符 113"/>
          <p:cNvCxnSpPr>
            <a:stCxn id="116" idx="2"/>
          </p:cNvCxnSpPr>
          <p:nvPr/>
        </p:nvCxnSpPr>
        <p:spPr bwMode="gray">
          <a:xfrm flipH="1">
            <a:off x="8524315" y="3373439"/>
            <a:ext cx="1212560" cy="82449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147153" y="1988583"/>
            <a:ext cx="810701" cy="408398"/>
          </a:xfrm>
          <a:prstGeom prst="rect">
            <a:avLst/>
          </a:prstGeom>
        </p:spPr>
      </p:pic>
      <p:pic>
        <p:nvPicPr>
          <p:cNvPr id="116" name="图片 11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466875" y="2930639"/>
            <a:ext cx="540000" cy="442800"/>
          </a:xfrm>
          <a:prstGeom prst="rect">
            <a:avLst/>
          </a:prstGeom>
        </p:spPr>
      </p:pic>
      <p:pic>
        <p:nvPicPr>
          <p:cNvPr id="117" name="图片 116" descr="PC.png"/>
          <p:cNvPicPr>
            <a:picLocks noChangeAspect="1"/>
          </p:cNvPicPr>
          <p:nvPr/>
        </p:nvPicPr>
        <p:blipFill>
          <a:blip r:embed="rId6" cstate="print"/>
          <a:stretch>
            <a:fillRect/>
          </a:stretch>
        </p:blipFill>
        <p:spPr bwMode="gray">
          <a:xfrm>
            <a:off x="6868082" y="5035255"/>
            <a:ext cx="539063" cy="414000"/>
          </a:xfrm>
          <a:prstGeom prst="rect">
            <a:avLst/>
          </a:prstGeom>
        </p:spPr>
      </p:pic>
      <p:pic>
        <p:nvPicPr>
          <p:cNvPr id="118" name="图片 117" descr="PC.png"/>
          <p:cNvPicPr>
            <a:picLocks noChangeAspect="1"/>
          </p:cNvPicPr>
          <p:nvPr/>
        </p:nvPicPr>
        <p:blipFill>
          <a:blip r:embed="rId6" cstate="print"/>
          <a:stretch>
            <a:fillRect/>
          </a:stretch>
        </p:blipFill>
        <p:spPr bwMode="gray">
          <a:xfrm>
            <a:off x="8282973" y="5035255"/>
            <a:ext cx="539063" cy="414000"/>
          </a:xfrm>
          <a:prstGeom prst="rect">
            <a:avLst/>
          </a:prstGeom>
        </p:spPr>
      </p:pic>
      <p:pic>
        <p:nvPicPr>
          <p:cNvPr id="119" name="图片 118" descr="PC.png"/>
          <p:cNvPicPr>
            <a:picLocks noChangeAspect="1"/>
          </p:cNvPicPr>
          <p:nvPr/>
        </p:nvPicPr>
        <p:blipFill>
          <a:blip r:embed="rId6" cstate="print"/>
          <a:stretch>
            <a:fillRect/>
          </a:stretch>
        </p:blipFill>
        <p:spPr bwMode="gray">
          <a:xfrm>
            <a:off x="9753337" y="5035255"/>
            <a:ext cx="539063" cy="414000"/>
          </a:xfrm>
          <a:prstGeom prst="rect">
            <a:avLst/>
          </a:prstGeom>
        </p:spPr>
      </p:pic>
      <p:cxnSp>
        <p:nvCxnSpPr>
          <p:cNvPr id="120" name="直接连接符 119"/>
          <p:cNvCxnSpPr>
            <a:stCxn id="117" idx="0"/>
          </p:cNvCxnSpPr>
          <p:nvPr/>
        </p:nvCxnSpPr>
        <p:spPr bwMode="gray">
          <a:xfrm flipV="1">
            <a:off x="7137614" y="4187378"/>
            <a:ext cx="1393530" cy="84787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1" name="直接连接符 120"/>
          <p:cNvCxnSpPr>
            <a:stCxn id="118" idx="0"/>
          </p:cNvCxnSpPr>
          <p:nvPr/>
        </p:nvCxnSpPr>
        <p:spPr bwMode="gray">
          <a:xfrm flipH="1" flipV="1">
            <a:off x="8541327" y="4201850"/>
            <a:ext cx="11178" cy="83340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2" name="直接连接符 121"/>
          <p:cNvCxnSpPr>
            <a:stCxn id="119" idx="0"/>
          </p:cNvCxnSpPr>
          <p:nvPr/>
        </p:nvCxnSpPr>
        <p:spPr bwMode="gray">
          <a:xfrm flipH="1" flipV="1">
            <a:off x="8531145" y="4201850"/>
            <a:ext cx="1491724" cy="83340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23" name="图片 122"/>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258764" y="3978784"/>
            <a:ext cx="540000" cy="442800"/>
          </a:xfrm>
          <a:prstGeom prst="rect">
            <a:avLst/>
          </a:prstGeom>
        </p:spPr>
      </p:pic>
      <p:cxnSp>
        <p:nvCxnSpPr>
          <p:cNvPr id="124" name="直接连接符 123"/>
          <p:cNvCxnSpPr>
            <a:stCxn id="110" idx="0"/>
            <a:endCxn id="115" idx="2"/>
          </p:cNvCxnSpPr>
          <p:nvPr/>
        </p:nvCxnSpPr>
        <p:spPr bwMode="gray">
          <a:xfrm flipV="1">
            <a:off x="7301128" y="2396981"/>
            <a:ext cx="1251376" cy="53995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5" name="直接连接符 124"/>
          <p:cNvCxnSpPr>
            <a:stCxn id="116" idx="0"/>
            <a:endCxn id="115" idx="2"/>
          </p:cNvCxnSpPr>
          <p:nvPr/>
        </p:nvCxnSpPr>
        <p:spPr bwMode="gray">
          <a:xfrm flipH="1" flipV="1">
            <a:off x="8552504" y="2396981"/>
            <a:ext cx="1184371" cy="53365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26" name="Text Box 4"/>
          <p:cNvSpPr txBox="1">
            <a:spLocks noChangeArrowheads="1"/>
          </p:cNvSpPr>
          <p:nvPr/>
        </p:nvSpPr>
        <p:spPr bwMode="gray">
          <a:xfrm>
            <a:off x="6875391" y="5522753"/>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PC1</a:t>
            </a:r>
          </a:p>
        </p:txBody>
      </p:sp>
      <p:sp>
        <p:nvSpPr>
          <p:cNvPr id="127" name="Text Box 4"/>
          <p:cNvSpPr txBox="1">
            <a:spLocks noChangeArrowheads="1"/>
          </p:cNvSpPr>
          <p:nvPr/>
        </p:nvSpPr>
        <p:spPr bwMode="gray">
          <a:xfrm>
            <a:off x="8290282" y="5513881"/>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PC2</a:t>
            </a:r>
          </a:p>
        </p:txBody>
      </p:sp>
      <p:sp>
        <p:nvSpPr>
          <p:cNvPr id="128" name="文本框 127"/>
          <p:cNvSpPr txBox="1"/>
          <p:nvPr/>
        </p:nvSpPr>
        <p:spPr bwMode="gray">
          <a:xfrm>
            <a:off x="6656195" y="3000143"/>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9" name="文本框 128"/>
          <p:cNvSpPr txBox="1"/>
          <p:nvPr/>
        </p:nvSpPr>
        <p:spPr bwMode="gray">
          <a:xfrm>
            <a:off x="9918400" y="2980328"/>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0" name="Text Box 4"/>
          <p:cNvSpPr txBox="1">
            <a:spLocks noChangeArrowheads="1"/>
          </p:cNvSpPr>
          <p:nvPr/>
        </p:nvSpPr>
        <p:spPr bwMode="gray">
          <a:xfrm>
            <a:off x="9778784" y="5530407"/>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PC3</a:t>
            </a:r>
          </a:p>
        </p:txBody>
      </p:sp>
      <p:grpSp>
        <p:nvGrpSpPr>
          <p:cNvPr id="132" name="组合 131"/>
          <p:cNvGrpSpPr/>
          <p:nvPr/>
        </p:nvGrpSpPr>
        <p:grpSpPr bwMode="gray">
          <a:xfrm>
            <a:off x="7389778" y="3379293"/>
            <a:ext cx="288000" cy="288000"/>
            <a:chOff x="856677" y="2615810"/>
            <a:chExt cx="288000" cy="288000"/>
          </a:xfrm>
        </p:grpSpPr>
        <p:sp>
          <p:nvSpPr>
            <p:cNvPr id="134" name="椭圆 133"/>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5" name="组合 134"/>
            <p:cNvGrpSpPr/>
            <p:nvPr/>
          </p:nvGrpSpPr>
          <p:grpSpPr bwMode="gray">
            <a:xfrm>
              <a:off x="923444" y="2692169"/>
              <a:ext cx="144001" cy="144002"/>
              <a:chOff x="898853" y="2657982"/>
              <a:chExt cx="203649" cy="203652"/>
            </a:xfrm>
          </p:grpSpPr>
          <p:cxnSp>
            <p:nvCxnSpPr>
              <p:cNvPr id="137" name="直接连接符 136"/>
              <p:cNvCxnSpPr>
                <a:stCxn id="134" idx="3"/>
                <a:endCxn id="13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38" name="直接连接符 137"/>
              <p:cNvCxnSpPr>
                <a:stCxn id="134" idx="1"/>
                <a:endCxn id="13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39" name="文本框 138"/>
          <p:cNvSpPr txBox="1"/>
          <p:nvPr/>
        </p:nvSpPr>
        <p:spPr bwMode="gray">
          <a:xfrm>
            <a:off x="3263075" y="4067839"/>
            <a:ext cx="935454"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0" name="文本框 139"/>
          <p:cNvSpPr txBox="1"/>
          <p:nvPr/>
        </p:nvSpPr>
        <p:spPr bwMode="gray">
          <a:xfrm>
            <a:off x="8727445" y="4056460"/>
            <a:ext cx="102589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408182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bwMode="gray"/>
        <p:txBody>
          <a:bodyPr wrap="square">
            <a:noAutofit/>
          </a:bodyPr>
          <a:lstStyle/>
          <a:p>
            <a:pPr fontAlgn="ctr"/>
            <a:r>
              <a:rPr lang="en-US" sz="4000" dirty="0">
                <a:latin typeface="Huawei Sans" panose="020C0503030203020204" pitchFamily="34" charset="0"/>
              </a:rPr>
              <a:t>VRRP Implementation and Configuration</a:t>
            </a:r>
            <a:endParaRPr lang="en-US" altLang="zh-CN" sz="4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ext Placeholder 1">
            <a:extLst>
              <a:ext uri="{FF2B5EF4-FFF2-40B4-BE49-F238E27FC236}">
                <a16:creationId xmlns:a16="http://schemas.microsoft.com/office/drawing/2014/main" id="{6E7E22BC-EBCF-47C9-BA23-205585EF5108}"/>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3052047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VRRP Active/Standby Switchback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946410" y="2737328"/>
            <a:ext cx="1301573" cy="310033"/>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2"/>
                </a:solidFill>
                <a:latin typeface="Huawei Sans" panose="020C0503030203020204" pitchFamily="34" charset="0"/>
              </a:rPr>
              <a:t>Priority = 200</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4176648" y="2709953"/>
            <a:ext cx="1290789" cy="283568"/>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2"/>
                </a:solidFill>
                <a:latin typeface="Huawei Sans" panose="020C0503030203020204" pitchFamily="34" charset="0"/>
              </a:rPr>
              <a:t>Priority = 150</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任意多边形 52"/>
          <p:cNvSpPr/>
          <p:nvPr/>
        </p:nvSpPr>
        <p:spPr bwMode="gray">
          <a:xfrm>
            <a:off x="2448485" y="2735711"/>
            <a:ext cx="187414" cy="99243"/>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占位符 3"/>
          <p:cNvSpPr txBox="1">
            <a:spLocks/>
          </p:cNvSpPr>
          <p:nvPr/>
        </p:nvSpPr>
        <p:spPr bwMode="gray">
          <a:xfrm>
            <a:off x="6145363" y="5188196"/>
            <a:ext cx="5631981" cy="12163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50000"/>
              </a:lnSpc>
              <a:buFont typeface="+mj-lt"/>
              <a:buAutoNum type="arabicPeriod" startAt="2"/>
            </a:pPr>
            <a:r>
              <a:rPr lang="en-US" sz="1600" dirty="0">
                <a:latin typeface="Huawei Sans" panose="020C0503030203020204" pitchFamily="34" charset="0"/>
              </a:rPr>
              <a:t>When R1 fails, a new VRRP master/backup election is performed. As shown in the figure, R2 becomes the new master to forward user packets.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Right Arrow 157"/>
          <p:cNvSpPr/>
          <p:nvPr/>
        </p:nvSpPr>
        <p:spPr bwMode="gray">
          <a:xfrm>
            <a:off x="5464853" y="357829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Right Arrow 157"/>
          <p:cNvSpPr/>
          <p:nvPr/>
        </p:nvSpPr>
        <p:spPr bwMode="gray">
          <a:xfrm>
            <a:off x="11081502" y="353588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91"/>
          <p:cNvGrpSpPr/>
          <p:nvPr/>
        </p:nvGrpSpPr>
        <p:grpSpPr bwMode="gray">
          <a:xfrm>
            <a:off x="1451598" y="1281613"/>
            <a:ext cx="3539439" cy="3695597"/>
            <a:chOff x="6972569" y="2075534"/>
            <a:chExt cx="3539439" cy="3695597"/>
          </a:xfrm>
        </p:grpSpPr>
        <p:grpSp>
          <p:nvGrpSpPr>
            <p:cNvPr id="93" name="组合 92"/>
            <p:cNvGrpSpPr/>
            <p:nvPr/>
          </p:nvGrpSpPr>
          <p:grpSpPr bwMode="gray">
            <a:xfrm>
              <a:off x="6972569" y="2075534"/>
              <a:ext cx="3539439" cy="3695597"/>
              <a:chOff x="6972569" y="2075534"/>
              <a:chExt cx="3539439" cy="3695597"/>
            </a:xfrm>
          </p:grpSpPr>
          <p:sp>
            <p:nvSpPr>
              <p:cNvPr id="96" name="椭圆 95"/>
              <p:cNvSpPr/>
              <p:nvPr/>
            </p:nvSpPr>
            <p:spPr bwMode="gray">
              <a:xfrm>
                <a:off x="6972569" y="2786287"/>
                <a:ext cx="3416078"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99" idx="2"/>
              </p:cNvCxnSpPr>
              <p:nvPr/>
            </p:nvCxnSpPr>
            <p:spPr bwMode="gray">
              <a:xfrm>
                <a:off x="7851523" y="3442707"/>
                <a:ext cx="863713" cy="83983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98" name="直接连接符 97"/>
              <p:cNvCxnSpPr>
                <a:stCxn id="101" idx="2"/>
              </p:cNvCxnSpPr>
              <p:nvPr/>
            </p:nvCxnSpPr>
            <p:spPr bwMode="gray">
              <a:xfrm flipH="1">
                <a:off x="8753055" y="3447707"/>
                <a:ext cx="732634" cy="83033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81523" y="2999907"/>
                <a:ext cx="540000" cy="442800"/>
              </a:xfrm>
              <a:prstGeom prst="rect">
                <a:avLst/>
              </a:prstGeom>
            </p:spPr>
          </p:pic>
          <p:pic>
            <p:nvPicPr>
              <p:cNvPr id="100" name="图片 9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7152" y="2075534"/>
                <a:ext cx="810701" cy="408398"/>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15689" y="3004907"/>
                <a:ext cx="540000" cy="442800"/>
              </a:xfrm>
              <a:prstGeom prst="rect">
                <a:avLst/>
              </a:prstGeom>
            </p:spPr>
          </p:pic>
          <p:pic>
            <p:nvPicPr>
              <p:cNvPr id="102" name="图片 101" descr="PC.png"/>
              <p:cNvPicPr>
                <a:picLocks noChangeAspect="1"/>
              </p:cNvPicPr>
              <p:nvPr/>
            </p:nvPicPr>
            <p:blipFill>
              <a:blip r:embed="rId5" cstate="print"/>
              <a:stretch>
                <a:fillRect/>
              </a:stretch>
            </p:blipFill>
            <p:spPr bwMode="gray">
              <a:xfrm>
                <a:off x="7060403" y="5103377"/>
                <a:ext cx="539063" cy="414000"/>
              </a:xfrm>
              <a:prstGeom prst="rect">
                <a:avLst/>
              </a:prstGeom>
            </p:spPr>
          </p:pic>
          <p:pic>
            <p:nvPicPr>
              <p:cNvPr id="103" name="图片 102" descr="PC.png"/>
              <p:cNvPicPr>
                <a:picLocks noChangeAspect="1"/>
              </p:cNvPicPr>
              <p:nvPr/>
            </p:nvPicPr>
            <p:blipFill>
              <a:blip r:embed="rId5" cstate="print"/>
              <a:stretch>
                <a:fillRect/>
              </a:stretch>
            </p:blipFill>
            <p:spPr bwMode="gray">
              <a:xfrm>
                <a:off x="8475294" y="5103377"/>
                <a:ext cx="539063" cy="414000"/>
              </a:xfrm>
              <a:prstGeom prst="rect">
                <a:avLst/>
              </a:prstGeom>
            </p:spPr>
          </p:pic>
          <p:pic>
            <p:nvPicPr>
              <p:cNvPr id="104" name="图片 103" descr="PC.png"/>
              <p:cNvPicPr>
                <a:picLocks noChangeAspect="1"/>
              </p:cNvPicPr>
              <p:nvPr/>
            </p:nvPicPr>
            <p:blipFill>
              <a:blip r:embed="rId5" cstate="print"/>
              <a:stretch>
                <a:fillRect/>
              </a:stretch>
            </p:blipFill>
            <p:spPr bwMode="gray">
              <a:xfrm>
                <a:off x="9945658" y="5103377"/>
                <a:ext cx="539063" cy="414000"/>
              </a:xfrm>
              <a:prstGeom prst="rect">
                <a:avLst/>
              </a:prstGeom>
            </p:spPr>
          </p:pic>
          <p:cxnSp>
            <p:nvCxnSpPr>
              <p:cNvPr id="105" name="直接连接符 104"/>
              <p:cNvCxnSpPr>
                <a:stCxn id="102" idx="0"/>
              </p:cNvCxnSpPr>
              <p:nvPr/>
            </p:nvCxnSpPr>
            <p:spPr bwMode="gray">
              <a:xfrm flipV="1">
                <a:off x="7329935" y="4261903"/>
                <a:ext cx="1393530" cy="8414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06" name="直接连接符 105"/>
              <p:cNvCxnSpPr>
                <a:stCxn id="103" idx="0"/>
              </p:cNvCxnSpPr>
              <p:nvPr/>
            </p:nvCxnSpPr>
            <p:spPr bwMode="gray">
              <a:xfrm flipH="1" flipV="1">
                <a:off x="8733648" y="4276375"/>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07" name="直接连接符 106"/>
              <p:cNvCxnSpPr>
                <a:stCxn id="104" idx="0"/>
              </p:cNvCxnSpPr>
              <p:nvPr/>
            </p:nvCxnSpPr>
            <p:spPr bwMode="gray">
              <a:xfrm flipH="1" flipV="1">
                <a:off x="8723466" y="4276375"/>
                <a:ext cx="1491724"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08" name="图片 10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451085" y="4053309"/>
                <a:ext cx="540000" cy="442800"/>
              </a:xfrm>
              <a:prstGeom prst="rect">
                <a:avLst/>
              </a:prstGeom>
            </p:spPr>
          </p:pic>
          <p:cxnSp>
            <p:nvCxnSpPr>
              <p:cNvPr id="109" name="直接连接符 108"/>
              <p:cNvCxnSpPr>
                <a:stCxn id="99" idx="0"/>
                <a:endCxn id="100" idx="2"/>
              </p:cNvCxnSpPr>
              <p:nvPr/>
            </p:nvCxnSpPr>
            <p:spPr bwMode="gray">
              <a:xfrm flipV="1">
                <a:off x="7851523" y="2483932"/>
                <a:ext cx="820980" cy="515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10" name="直接连接符 109"/>
              <p:cNvCxnSpPr>
                <a:stCxn id="101" idx="0"/>
                <a:endCxn id="100" idx="2"/>
              </p:cNvCxnSpPr>
              <p:nvPr/>
            </p:nvCxnSpPr>
            <p:spPr bwMode="gray">
              <a:xfrm flipH="1" flipV="1">
                <a:off x="8672503" y="2483932"/>
                <a:ext cx="813186" cy="520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11" name="Text Box 4"/>
              <p:cNvSpPr txBox="1">
                <a:spLocks noChangeArrowheads="1"/>
              </p:cNvSpPr>
              <p:nvPr/>
            </p:nvSpPr>
            <p:spPr bwMode="gray">
              <a:xfrm>
                <a:off x="7067712" y="5597278"/>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PC1</a:t>
                </a:r>
              </a:p>
            </p:txBody>
          </p:sp>
          <p:sp>
            <p:nvSpPr>
              <p:cNvPr id="112" name="Text Box 4"/>
              <p:cNvSpPr txBox="1">
                <a:spLocks noChangeArrowheads="1"/>
              </p:cNvSpPr>
              <p:nvPr/>
            </p:nvSpPr>
            <p:spPr bwMode="gray">
              <a:xfrm>
                <a:off x="8482603" y="5588406"/>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PC2</a:t>
                </a:r>
              </a:p>
            </p:txBody>
          </p:sp>
          <p:sp>
            <p:nvSpPr>
              <p:cNvPr id="113" name="任意多边形 2"/>
              <p:cNvSpPr/>
              <p:nvPr/>
            </p:nvSpPr>
            <p:spPr bwMode="gray">
              <a:xfrm>
                <a:off x="8062126" y="3495609"/>
                <a:ext cx="1274726" cy="398836"/>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114" name="Rectangle 21"/>
              <p:cNvSpPr>
                <a:spLocks noChangeArrowheads="1"/>
              </p:cNvSpPr>
              <p:nvPr/>
            </p:nvSpPr>
            <p:spPr bwMode="gray">
              <a:xfrm>
                <a:off x="8434937" y="3674432"/>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115" name="文本框 114"/>
              <p:cNvSpPr txBox="1"/>
              <p:nvPr/>
            </p:nvSpPr>
            <p:spPr bwMode="gray">
              <a:xfrm>
                <a:off x="7151342" y="3074668"/>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6" name="文本框 115"/>
              <p:cNvSpPr txBox="1"/>
              <p:nvPr/>
            </p:nvSpPr>
            <p:spPr bwMode="gray">
              <a:xfrm>
                <a:off x="9689507" y="3070792"/>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7" name="Text Box 4"/>
              <p:cNvSpPr txBox="1">
                <a:spLocks noChangeArrowheads="1"/>
              </p:cNvSpPr>
              <p:nvPr/>
            </p:nvSpPr>
            <p:spPr bwMode="gray">
              <a:xfrm>
                <a:off x="9971105" y="5604932"/>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PC3</a:t>
                </a:r>
              </a:p>
            </p:txBody>
          </p:sp>
        </p:grpSp>
        <p:sp>
          <p:nvSpPr>
            <p:cNvPr id="94" name="文本框 93"/>
            <p:cNvSpPr txBox="1"/>
            <p:nvPr/>
          </p:nvSpPr>
          <p:spPr bwMode="gray">
            <a:xfrm>
              <a:off x="7264689" y="2558784"/>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9259337" y="2529278"/>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 name="任意多边形 6"/>
          <p:cNvSpPr/>
          <p:nvPr/>
        </p:nvSpPr>
        <p:spPr bwMode="gray">
          <a:xfrm>
            <a:off x="2306320" y="1846445"/>
            <a:ext cx="822960" cy="2387600"/>
          </a:xfrm>
          <a:custGeom>
            <a:avLst/>
            <a:gdLst>
              <a:gd name="connsiteX0" fmla="*/ 726440 w 782320"/>
              <a:gd name="connsiteY0" fmla="*/ 2321560 h 2321560"/>
              <a:gd name="connsiteX1" fmla="*/ 726440 w 782320"/>
              <a:gd name="connsiteY1" fmla="*/ 1254760 h 2321560"/>
              <a:gd name="connsiteX2" fmla="*/ 0 w 782320"/>
              <a:gd name="connsiteY2" fmla="*/ 528320 h 2321560"/>
              <a:gd name="connsiteX3" fmla="*/ 782320 w 782320"/>
              <a:gd name="connsiteY3" fmla="*/ 0 h 2321560"/>
              <a:gd name="connsiteX0" fmla="*/ 767080 w 822960"/>
              <a:gd name="connsiteY0" fmla="*/ 2321560 h 2321560"/>
              <a:gd name="connsiteX1" fmla="*/ 767080 w 822960"/>
              <a:gd name="connsiteY1" fmla="*/ 1254760 h 2321560"/>
              <a:gd name="connsiteX2" fmla="*/ 0 w 822960"/>
              <a:gd name="connsiteY2" fmla="*/ 482600 h 2321560"/>
              <a:gd name="connsiteX3" fmla="*/ 822960 w 822960"/>
              <a:gd name="connsiteY3" fmla="*/ 0 h 2321560"/>
              <a:gd name="connsiteX0" fmla="*/ 767080 w 822960"/>
              <a:gd name="connsiteY0" fmla="*/ 2387600 h 2387600"/>
              <a:gd name="connsiteX1" fmla="*/ 767080 w 822960"/>
              <a:gd name="connsiteY1" fmla="*/ 1320800 h 2387600"/>
              <a:gd name="connsiteX2" fmla="*/ 0 w 822960"/>
              <a:gd name="connsiteY2" fmla="*/ 548640 h 2387600"/>
              <a:gd name="connsiteX3" fmla="*/ 822960 w 822960"/>
              <a:gd name="connsiteY3" fmla="*/ 0 h 2387600"/>
            </a:gdLst>
            <a:ahLst/>
            <a:cxnLst>
              <a:cxn ang="0">
                <a:pos x="connsiteX0" y="connsiteY0"/>
              </a:cxn>
              <a:cxn ang="0">
                <a:pos x="connsiteX1" y="connsiteY1"/>
              </a:cxn>
              <a:cxn ang="0">
                <a:pos x="connsiteX2" y="connsiteY2"/>
              </a:cxn>
              <a:cxn ang="0">
                <a:pos x="connsiteX3" y="connsiteY3"/>
              </a:cxn>
            </a:cxnLst>
            <a:rect l="l" t="t" r="r" b="b"/>
            <a:pathLst>
              <a:path w="822960" h="2387600">
                <a:moveTo>
                  <a:pt x="767080" y="2387600"/>
                </a:moveTo>
                <a:lnTo>
                  <a:pt x="767080" y="1320800"/>
                </a:lnTo>
                <a:lnTo>
                  <a:pt x="0" y="548640"/>
                </a:lnTo>
                <a:lnTo>
                  <a:pt x="822960" y="0"/>
                </a:lnTo>
              </a:path>
            </a:pathLst>
          </a:custGeom>
          <a:noFill/>
          <a:ln w="28575">
            <a:solidFill>
              <a:srgbClr val="00B0F0"/>
            </a:soli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18" name="圆角矩形 117"/>
          <p:cNvSpPr/>
          <p:nvPr/>
        </p:nvSpPr>
        <p:spPr bwMode="gray">
          <a:xfrm>
            <a:off x="6597208" y="2715875"/>
            <a:ext cx="1301573" cy="310033"/>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2"/>
                </a:solidFill>
                <a:latin typeface="Huawei Sans" panose="020C0503030203020204" pitchFamily="34" charset="0"/>
              </a:rPr>
              <a:t>Priority = 200</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圆角矩形 118"/>
          <p:cNvSpPr/>
          <p:nvPr/>
        </p:nvSpPr>
        <p:spPr bwMode="gray">
          <a:xfrm>
            <a:off x="9827446" y="2688500"/>
            <a:ext cx="1290789" cy="283568"/>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2"/>
                </a:solidFill>
                <a:latin typeface="Huawei Sans" panose="020C0503030203020204" pitchFamily="34" charset="0"/>
              </a:rPr>
              <a:t>Priority = 150</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任意多边形 119"/>
          <p:cNvSpPr/>
          <p:nvPr/>
        </p:nvSpPr>
        <p:spPr bwMode="gray">
          <a:xfrm>
            <a:off x="8099283" y="2714258"/>
            <a:ext cx="187414" cy="99243"/>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1" name="组合 120"/>
          <p:cNvGrpSpPr/>
          <p:nvPr/>
        </p:nvGrpSpPr>
        <p:grpSpPr bwMode="gray">
          <a:xfrm>
            <a:off x="7102396" y="1260160"/>
            <a:ext cx="3539439" cy="3695597"/>
            <a:chOff x="6972569" y="2075534"/>
            <a:chExt cx="3539439" cy="3695597"/>
          </a:xfrm>
        </p:grpSpPr>
        <p:grpSp>
          <p:nvGrpSpPr>
            <p:cNvPr id="122" name="组合 121"/>
            <p:cNvGrpSpPr/>
            <p:nvPr/>
          </p:nvGrpSpPr>
          <p:grpSpPr bwMode="gray">
            <a:xfrm>
              <a:off x="6972569" y="2075534"/>
              <a:ext cx="3539439" cy="3695597"/>
              <a:chOff x="6972569" y="2075534"/>
              <a:chExt cx="3539439" cy="3695597"/>
            </a:xfrm>
          </p:grpSpPr>
          <p:sp>
            <p:nvSpPr>
              <p:cNvPr id="125" name="椭圆 124"/>
              <p:cNvSpPr/>
              <p:nvPr/>
            </p:nvSpPr>
            <p:spPr bwMode="gray">
              <a:xfrm>
                <a:off x="6972569" y="2786287"/>
                <a:ext cx="3416078"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6" name="直接连接符 125"/>
              <p:cNvCxnSpPr>
                <a:stCxn id="128" idx="2"/>
              </p:cNvCxnSpPr>
              <p:nvPr/>
            </p:nvCxnSpPr>
            <p:spPr bwMode="gray">
              <a:xfrm>
                <a:off x="7851523" y="3442707"/>
                <a:ext cx="863713" cy="83983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7" name="直接连接符 126"/>
              <p:cNvCxnSpPr>
                <a:stCxn id="130" idx="2"/>
              </p:cNvCxnSpPr>
              <p:nvPr/>
            </p:nvCxnSpPr>
            <p:spPr bwMode="gray">
              <a:xfrm flipH="1">
                <a:off x="8753055" y="3447707"/>
                <a:ext cx="732634" cy="83033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28" name="图片 1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81523" y="2999907"/>
                <a:ext cx="540000" cy="442800"/>
              </a:xfrm>
              <a:prstGeom prst="rect">
                <a:avLst/>
              </a:prstGeom>
            </p:spPr>
          </p:pic>
          <p:pic>
            <p:nvPicPr>
              <p:cNvPr id="129" name="图片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7152" y="2075534"/>
                <a:ext cx="810701" cy="408398"/>
              </a:xfrm>
              <a:prstGeom prst="rect">
                <a:avLst/>
              </a:prstGeom>
            </p:spPr>
          </p:pic>
          <p:pic>
            <p:nvPicPr>
              <p:cNvPr id="130" name="图片 1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15689" y="3004907"/>
                <a:ext cx="540000" cy="442800"/>
              </a:xfrm>
              <a:prstGeom prst="rect">
                <a:avLst/>
              </a:prstGeom>
            </p:spPr>
          </p:pic>
          <p:pic>
            <p:nvPicPr>
              <p:cNvPr id="131" name="图片 130" descr="PC.png"/>
              <p:cNvPicPr>
                <a:picLocks noChangeAspect="1"/>
              </p:cNvPicPr>
              <p:nvPr/>
            </p:nvPicPr>
            <p:blipFill>
              <a:blip r:embed="rId5" cstate="print"/>
              <a:stretch>
                <a:fillRect/>
              </a:stretch>
            </p:blipFill>
            <p:spPr bwMode="gray">
              <a:xfrm>
                <a:off x="7060403" y="5103377"/>
                <a:ext cx="539063" cy="414000"/>
              </a:xfrm>
              <a:prstGeom prst="rect">
                <a:avLst/>
              </a:prstGeom>
            </p:spPr>
          </p:pic>
          <p:pic>
            <p:nvPicPr>
              <p:cNvPr id="132" name="图片 131" descr="PC.png"/>
              <p:cNvPicPr>
                <a:picLocks noChangeAspect="1"/>
              </p:cNvPicPr>
              <p:nvPr/>
            </p:nvPicPr>
            <p:blipFill>
              <a:blip r:embed="rId5" cstate="print"/>
              <a:stretch>
                <a:fillRect/>
              </a:stretch>
            </p:blipFill>
            <p:spPr bwMode="gray">
              <a:xfrm>
                <a:off x="8475294" y="5103377"/>
                <a:ext cx="539063" cy="414000"/>
              </a:xfrm>
              <a:prstGeom prst="rect">
                <a:avLst/>
              </a:prstGeom>
            </p:spPr>
          </p:pic>
          <p:pic>
            <p:nvPicPr>
              <p:cNvPr id="133" name="图片 132" descr="PC.png"/>
              <p:cNvPicPr>
                <a:picLocks noChangeAspect="1"/>
              </p:cNvPicPr>
              <p:nvPr/>
            </p:nvPicPr>
            <p:blipFill>
              <a:blip r:embed="rId5" cstate="print"/>
              <a:stretch>
                <a:fillRect/>
              </a:stretch>
            </p:blipFill>
            <p:spPr bwMode="gray">
              <a:xfrm>
                <a:off x="9945658" y="5103377"/>
                <a:ext cx="539063" cy="414000"/>
              </a:xfrm>
              <a:prstGeom prst="rect">
                <a:avLst/>
              </a:prstGeom>
            </p:spPr>
          </p:pic>
          <p:cxnSp>
            <p:nvCxnSpPr>
              <p:cNvPr id="134" name="直接连接符 133"/>
              <p:cNvCxnSpPr>
                <a:stCxn id="131" idx="0"/>
              </p:cNvCxnSpPr>
              <p:nvPr/>
            </p:nvCxnSpPr>
            <p:spPr bwMode="gray">
              <a:xfrm flipV="1">
                <a:off x="7329935" y="4261903"/>
                <a:ext cx="1393530" cy="8414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35" name="直接连接符 134"/>
              <p:cNvCxnSpPr>
                <a:stCxn id="132" idx="0"/>
              </p:cNvCxnSpPr>
              <p:nvPr/>
            </p:nvCxnSpPr>
            <p:spPr bwMode="gray">
              <a:xfrm flipH="1" flipV="1">
                <a:off x="8733648" y="4276375"/>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36" name="直接连接符 135"/>
              <p:cNvCxnSpPr>
                <a:stCxn id="133" idx="0"/>
              </p:cNvCxnSpPr>
              <p:nvPr/>
            </p:nvCxnSpPr>
            <p:spPr bwMode="gray">
              <a:xfrm flipH="1" flipV="1">
                <a:off x="8723466" y="4276375"/>
                <a:ext cx="1491724"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37" name="图片 13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451085" y="4053309"/>
                <a:ext cx="540000" cy="442800"/>
              </a:xfrm>
              <a:prstGeom prst="rect">
                <a:avLst/>
              </a:prstGeom>
            </p:spPr>
          </p:pic>
          <p:cxnSp>
            <p:nvCxnSpPr>
              <p:cNvPr id="138" name="直接连接符 137"/>
              <p:cNvCxnSpPr>
                <a:stCxn id="128" idx="0"/>
                <a:endCxn id="129" idx="2"/>
              </p:cNvCxnSpPr>
              <p:nvPr/>
            </p:nvCxnSpPr>
            <p:spPr bwMode="gray">
              <a:xfrm flipV="1">
                <a:off x="7851523" y="2483932"/>
                <a:ext cx="820980" cy="515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39" name="直接连接符 138"/>
              <p:cNvCxnSpPr>
                <a:stCxn id="130" idx="0"/>
                <a:endCxn id="129" idx="2"/>
              </p:cNvCxnSpPr>
              <p:nvPr/>
            </p:nvCxnSpPr>
            <p:spPr bwMode="gray">
              <a:xfrm flipH="1" flipV="1">
                <a:off x="8672503" y="2483932"/>
                <a:ext cx="813186" cy="520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40" name="Text Box 4"/>
              <p:cNvSpPr txBox="1">
                <a:spLocks noChangeArrowheads="1"/>
              </p:cNvSpPr>
              <p:nvPr/>
            </p:nvSpPr>
            <p:spPr bwMode="gray">
              <a:xfrm>
                <a:off x="7067712" y="5597278"/>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PC1</a:t>
                </a:r>
              </a:p>
            </p:txBody>
          </p:sp>
          <p:sp>
            <p:nvSpPr>
              <p:cNvPr id="141" name="Text Box 4"/>
              <p:cNvSpPr txBox="1">
                <a:spLocks noChangeArrowheads="1"/>
              </p:cNvSpPr>
              <p:nvPr/>
            </p:nvSpPr>
            <p:spPr bwMode="gray">
              <a:xfrm>
                <a:off x="8482603" y="5588406"/>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PC2</a:t>
                </a:r>
              </a:p>
            </p:txBody>
          </p:sp>
          <p:sp>
            <p:nvSpPr>
              <p:cNvPr id="142" name="任意多边形 2"/>
              <p:cNvSpPr/>
              <p:nvPr/>
            </p:nvSpPr>
            <p:spPr bwMode="gray">
              <a:xfrm>
                <a:off x="8062126" y="3495609"/>
                <a:ext cx="1274726" cy="398836"/>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143" name="Rectangle 21"/>
              <p:cNvSpPr>
                <a:spLocks noChangeArrowheads="1"/>
              </p:cNvSpPr>
              <p:nvPr/>
            </p:nvSpPr>
            <p:spPr bwMode="gray">
              <a:xfrm>
                <a:off x="8434937" y="3674432"/>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144" name="文本框 143"/>
              <p:cNvSpPr txBox="1"/>
              <p:nvPr/>
            </p:nvSpPr>
            <p:spPr bwMode="gray">
              <a:xfrm>
                <a:off x="7151342" y="3074668"/>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5" name="文本框 144"/>
              <p:cNvSpPr txBox="1"/>
              <p:nvPr/>
            </p:nvSpPr>
            <p:spPr bwMode="gray">
              <a:xfrm>
                <a:off x="9689507" y="3070792"/>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6" name="Text Box 4"/>
              <p:cNvSpPr txBox="1">
                <a:spLocks noChangeArrowheads="1"/>
              </p:cNvSpPr>
              <p:nvPr/>
            </p:nvSpPr>
            <p:spPr bwMode="gray">
              <a:xfrm>
                <a:off x="9971105" y="5604932"/>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PC3</a:t>
                </a:r>
              </a:p>
            </p:txBody>
          </p:sp>
        </p:grpSp>
        <p:sp>
          <p:nvSpPr>
            <p:cNvPr id="123" name="文本框 122"/>
            <p:cNvSpPr txBox="1"/>
            <p:nvPr/>
          </p:nvSpPr>
          <p:spPr bwMode="gray">
            <a:xfrm>
              <a:off x="9338811" y="2548477"/>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7294133" y="2509457"/>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7" name="任意多边形 146"/>
          <p:cNvSpPr/>
          <p:nvPr/>
        </p:nvSpPr>
        <p:spPr bwMode="gray">
          <a:xfrm>
            <a:off x="8868897" y="1854937"/>
            <a:ext cx="792479" cy="2357655"/>
          </a:xfrm>
          <a:custGeom>
            <a:avLst/>
            <a:gdLst>
              <a:gd name="connsiteX0" fmla="*/ 726440 w 782320"/>
              <a:gd name="connsiteY0" fmla="*/ 2321560 h 2321560"/>
              <a:gd name="connsiteX1" fmla="*/ 726440 w 782320"/>
              <a:gd name="connsiteY1" fmla="*/ 1254760 h 2321560"/>
              <a:gd name="connsiteX2" fmla="*/ 0 w 782320"/>
              <a:gd name="connsiteY2" fmla="*/ 528320 h 2321560"/>
              <a:gd name="connsiteX3" fmla="*/ 782320 w 782320"/>
              <a:gd name="connsiteY3" fmla="*/ 0 h 2321560"/>
              <a:gd name="connsiteX0" fmla="*/ 767080 w 822960"/>
              <a:gd name="connsiteY0" fmla="*/ 2321560 h 2321560"/>
              <a:gd name="connsiteX1" fmla="*/ 767080 w 822960"/>
              <a:gd name="connsiteY1" fmla="*/ 1254760 h 2321560"/>
              <a:gd name="connsiteX2" fmla="*/ 0 w 822960"/>
              <a:gd name="connsiteY2" fmla="*/ 482600 h 2321560"/>
              <a:gd name="connsiteX3" fmla="*/ 822960 w 822960"/>
              <a:gd name="connsiteY3" fmla="*/ 0 h 2321560"/>
              <a:gd name="connsiteX0" fmla="*/ 767080 w 822960"/>
              <a:gd name="connsiteY0" fmla="*/ 2387600 h 2387600"/>
              <a:gd name="connsiteX1" fmla="*/ 767080 w 822960"/>
              <a:gd name="connsiteY1" fmla="*/ 1320800 h 2387600"/>
              <a:gd name="connsiteX2" fmla="*/ 0 w 822960"/>
              <a:gd name="connsiteY2" fmla="*/ 548640 h 2387600"/>
              <a:gd name="connsiteX3" fmla="*/ 822960 w 822960"/>
              <a:gd name="connsiteY3" fmla="*/ 0 h 2387600"/>
              <a:gd name="connsiteX0" fmla="*/ 0 w 647833"/>
              <a:gd name="connsiteY0" fmla="*/ 2387600 h 2387600"/>
              <a:gd name="connsiteX1" fmla="*/ 0 w 647833"/>
              <a:gd name="connsiteY1" fmla="*/ 1320800 h 2387600"/>
              <a:gd name="connsiteX2" fmla="*/ 647833 w 647833"/>
              <a:gd name="connsiteY2" fmla="*/ 567891 h 2387600"/>
              <a:gd name="connsiteX3" fmla="*/ 55880 w 647833"/>
              <a:gd name="connsiteY3" fmla="*/ 0 h 2387600"/>
              <a:gd name="connsiteX0" fmla="*/ 175126 w 822959"/>
              <a:gd name="connsiteY0" fmla="*/ 2377975 h 2377975"/>
              <a:gd name="connsiteX1" fmla="*/ 175126 w 822959"/>
              <a:gd name="connsiteY1" fmla="*/ 1311175 h 2377975"/>
              <a:gd name="connsiteX2" fmla="*/ 822959 w 822959"/>
              <a:gd name="connsiteY2" fmla="*/ 558266 h 2377975"/>
              <a:gd name="connsiteX3" fmla="*/ 0 w 822959"/>
              <a:gd name="connsiteY3" fmla="*/ 0 h 2377975"/>
              <a:gd name="connsiteX0" fmla="*/ 144646 w 792479"/>
              <a:gd name="connsiteY0" fmla="*/ 2357655 h 2357655"/>
              <a:gd name="connsiteX1" fmla="*/ 144646 w 792479"/>
              <a:gd name="connsiteY1" fmla="*/ 1290855 h 2357655"/>
              <a:gd name="connsiteX2" fmla="*/ 792479 w 792479"/>
              <a:gd name="connsiteY2" fmla="*/ 537946 h 2357655"/>
              <a:gd name="connsiteX3" fmla="*/ 0 w 792479"/>
              <a:gd name="connsiteY3" fmla="*/ 0 h 2357655"/>
            </a:gdLst>
            <a:ahLst/>
            <a:cxnLst>
              <a:cxn ang="0">
                <a:pos x="connsiteX0" y="connsiteY0"/>
              </a:cxn>
              <a:cxn ang="0">
                <a:pos x="connsiteX1" y="connsiteY1"/>
              </a:cxn>
              <a:cxn ang="0">
                <a:pos x="connsiteX2" y="connsiteY2"/>
              </a:cxn>
              <a:cxn ang="0">
                <a:pos x="connsiteX3" y="connsiteY3"/>
              </a:cxn>
            </a:cxnLst>
            <a:rect l="l" t="t" r="r" b="b"/>
            <a:pathLst>
              <a:path w="792479" h="2357655">
                <a:moveTo>
                  <a:pt x="144646" y="2357655"/>
                </a:moveTo>
                <a:lnTo>
                  <a:pt x="144646" y="1290855"/>
                </a:lnTo>
                <a:lnTo>
                  <a:pt x="792479" y="537946"/>
                </a:lnTo>
                <a:lnTo>
                  <a:pt x="0" y="0"/>
                </a:lnTo>
              </a:path>
            </a:pathLst>
          </a:custGeom>
          <a:noFill/>
          <a:ln w="28575">
            <a:solidFill>
              <a:srgbClr val="00B0F0"/>
            </a:soli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grpSp>
        <p:nvGrpSpPr>
          <p:cNvPr id="148" name="组合 147"/>
          <p:cNvGrpSpPr/>
          <p:nvPr/>
        </p:nvGrpSpPr>
        <p:grpSpPr bwMode="gray">
          <a:xfrm>
            <a:off x="7849318" y="2514286"/>
            <a:ext cx="288000" cy="288000"/>
            <a:chOff x="856677" y="2615810"/>
            <a:chExt cx="288000" cy="288000"/>
          </a:xfrm>
        </p:grpSpPr>
        <p:sp>
          <p:nvSpPr>
            <p:cNvPr id="149" name="椭圆 148"/>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0" name="组合 149"/>
            <p:cNvGrpSpPr/>
            <p:nvPr/>
          </p:nvGrpSpPr>
          <p:grpSpPr bwMode="gray">
            <a:xfrm>
              <a:off x="923444" y="2692169"/>
              <a:ext cx="144001" cy="144002"/>
              <a:chOff x="898853" y="2657982"/>
              <a:chExt cx="203649" cy="203652"/>
            </a:xfrm>
          </p:grpSpPr>
          <p:cxnSp>
            <p:nvCxnSpPr>
              <p:cNvPr id="151" name="直接连接符 150"/>
              <p:cNvCxnSpPr>
                <a:stCxn id="149" idx="3"/>
                <a:endCxn id="14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2" name="直接连接符 151"/>
              <p:cNvCxnSpPr>
                <a:stCxn id="149" idx="1"/>
                <a:endCxn id="14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53" name="文本框 152"/>
          <p:cNvSpPr txBox="1"/>
          <p:nvPr/>
        </p:nvSpPr>
        <p:spPr bwMode="gray">
          <a:xfrm>
            <a:off x="3378709" y="3300764"/>
            <a:ext cx="863030"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4" name="文本框 153"/>
          <p:cNvSpPr txBox="1"/>
          <p:nvPr/>
        </p:nvSpPr>
        <p:spPr bwMode="gray">
          <a:xfrm>
            <a:off x="9033445" y="3275291"/>
            <a:ext cx="863030"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 name="文本占位符 3">
            <a:extLst>
              <a:ext uri="{FF2B5EF4-FFF2-40B4-BE49-F238E27FC236}">
                <a16:creationId xmlns:a16="http://schemas.microsoft.com/office/drawing/2014/main" id="{188C3EBD-C50C-4F9C-A0E6-2A946E95D833}"/>
              </a:ext>
            </a:extLst>
          </p:cNvPr>
          <p:cNvSpPr txBox="1">
            <a:spLocks/>
          </p:cNvSpPr>
          <p:nvPr/>
        </p:nvSpPr>
        <p:spPr bwMode="gray">
          <a:xfrm>
            <a:off x="500532" y="5167989"/>
            <a:ext cx="5631981" cy="12163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50000"/>
              </a:lnSpc>
              <a:buFont typeface="+mj-lt"/>
              <a:buAutoNum type="arabicPeriod"/>
            </a:pPr>
            <a:r>
              <a:rPr lang="en-US" sz="1600" dirty="0">
                <a:latin typeface="Huawei Sans" panose="020C0503030203020204" pitchFamily="34" charset="0"/>
              </a:rPr>
              <a:t>In normal situations, the master forwards user packets. As shown in the figure, all user traffic reaches the Internet through R1.</a:t>
            </a:r>
          </a:p>
        </p:txBody>
      </p:sp>
    </p:spTree>
    <p:extLst>
      <p:ext uri="{BB962C8B-B14F-4D97-AF65-F5344CB8AC3E}">
        <p14:creationId xmlns:p14="http://schemas.microsoft.com/office/powerpoint/2010/main" val="3636834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bwMode="gray">
          <a:xfrm>
            <a:off x="6383464" y="2059575"/>
            <a:ext cx="5254491" cy="3805756"/>
          </a:xfrm>
          <a:prstGeom prst="roundRect">
            <a:avLst>
              <a:gd name="adj" fmla="val 47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VRRP Active/Standby Switchback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占位符 3"/>
          <p:cNvSpPr txBox="1">
            <a:spLocks/>
          </p:cNvSpPr>
          <p:nvPr/>
        </p:nvSpPr>
        <p:spPr bwMode="gray">
          <a:xfrm>
            <a:off x="6511601" y="2170307"/>
            <a:ext cx="5126354" cy="255314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50000"/>
              </a:lnSpc>
              <a:buNone/>
            </a:pPr>
            <a:r>
              <a:rPr lang="en-US" sz="1400" dirty="0">
                <a:latin typeface="Huawei Sans" panose="020C0503030203020204" pitchFamily="34" charset="0"/>
              </a:rPr>
              <a:t>VRRP preemption mode: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fontAlgn="ctr">
              <a:lnSpc>
                <a:spcPct val="150000"/>
              </a:lnSpc>
              <a:buSzPct val="50000"/>
              <a:buFont typeface="Wingdings" panose="05000000000000000000" pitchFamily="2" charset="2"/>
              <a:buChar char="l"/>
            </a:pPr>
            <a:r>
              <a:rPr lang="en-US" sz="1400" b="1" dirty="0">
                <a:latin typeface="Huawei Sans" panose="020C0503030203020204" pitchFamily="34" charset="0"/>
              </a:rPr>
              <a:t>Preemption mode (enabled by default)</a:t>
            </a:r>
            <a:r>
              <a:rPr lang="en-US" sz="1400" dirty="0">
                <a:latin typeface="Huawei Sans" panose="020C0503030203020204" pitchFamily="34" charset="0"/>
              </a:rPr>
              <a:t>: If the backup is enabled with the preemption function, it immediately switches to the Master state when detecting that the priority of the master is lower than its own priority.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fontAlgn="ctr">
              <a:lnSpc>
                <a:spcPct val="150000"/>
              </a:lnSpc>
              <a:buSzPct val="50000"/>
              <a:buFont typeface="Wingdings" panose="05000000000000000000" pitchFamily="2" charset="2"/>
              <a:buChar char="l"/>
            </a:pPr>
            <a:r>
              <a:rPr lang="en-US" sz="1400" b="1" dirty="0">
                <a:latin typeface="Huawei Sans" panose="020C0503030203020204" pitchFamily="34" charset="0"/>
              </a:rPr>
              <a:t>Non-preemption mode</a:t>
            </a:r>
            <a:r>
              <a:rPr lang="en-US" sz="1400" dirty="0">
                <a:latin typeface="Huawei Sans" panose="020C0503030203020204" pitchFamily="34" charset="0"/>
              </a:rPr>
              <a:t>: If the preemption function is disabled on the backup, the backup remains in Backup state until the master fails even when detecting that the priority of the master is lower than that of the backup.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1"/>
          <p:cNvSpPr/>
          <p:nvPr/>
        </p:nvSpPr>
        <p:spPr bwMode="gray">
          <a:xfrm>
            <a:off x="446088" y="5149955"/>
            <a:ext cx="5667844" cy="1200329"/>
          </a:xfrm>
          <a:prstGeom prst="rect">
            <a:avLst/>
          </a:prstGeom>
        </p:spPr>
        <p:txBody>
          <a:bodyPr wrap="square">
            <a:noAutofit/>
          </a:bodyPr>
          <a:lstStyle/>
          <a:p>
            <a:pPr marL="342900" indent="-342900" fontAlgn="ctr">
              <a:lnSpc>
                <a:spcPct val="150000"/>
              </a:lnSpc>
              <a:buFont typeface="+mj-lt"/>
              <a:buAutoNum type="arabicPeriod" startAt="3"/>
            </a:pPr>
            <a:r>
              <a:rPr lang="en-US" sz="1600" dirty="0">
                <a:latin typeface="Huawei Sans" panose="020C0503030203020204" pitchFamily="34" charset="0"/>
              </a:rPr>
              <a:t>After R1 recovers, a new VRRP master/backup election is performed. R1 becomes the new master to forward user packets because R1 has a higher priority than R2.</a:t>
            </a:r>
          </a:p>
        </p:txBody>
      </p:sp>
      <p:sp>
        <p:nvSpPr>
          <p:cNvPr id="49" name="Right Arrow 157"/>
          <p:cNvSpPr/>
          <p:nvPr/>
        </p:nvSpPr>
        <p:spPr bwMode="gray">
          <a:xfrm>
            <a:off x="5476518" y="352406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946410" y="2737328"/>
            <a:ext cx="1301573" cy="310033"/>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2"/>
                </a:solidFill>
                <a:latin typeface="Huawei Sans" panose="020C0503030203020204" pitchFamily="34" charset="0"/>
              </a:rPr>
              <a:t>Priority = 200</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4176648" y="2709953"/>
            <a:ext cx="1290789" cy="283568"/>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2"/>
                </a:solidFill>
                <a:latin typeface="Huawei Sans" panose="020C0503030203020204" pitchFamily="34" charset="0"/>
              </a:rPr>
              <a:t>Priority = 150</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任意多边形 59"/>
          <p:cNvSpPr/>
          <p:nvPr/>
        </p:nvSpPr>
        <p:spPr bwMode="gray">
          <a:xfrm>
            <a:off x="2448485" y="2735711"/>
            <a:ext cx="187414" cy="99243"/>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bwMode="gray">
          <a:xfrm>
            <a:off x="1451598" y="1281613"/>
            <a:ext cx="3539439" cy="3695597"/>
            <a:chOff x="6972569" y="2075534"/>
            <a:chExt cx="3539439" cy="3695597"/>
          </a:xfrm>
        </p:grpSpPr>
        <p:grpSp>
          <p:nvGrpSpPr>
            <p:cNvPr id="62" name="组合 61"/>
            <p:cNvGrpSpPr/>
            <p:nvPr/>
          </p:nvGrpSpPr>
          <p:grpSpPr bwMode="gray">
            <a:xfrm>
              <a:off x="6972569" y="2075534"/>
              <a:ext cx="3539439" cy="3695597"/>
              <a:chOff x="6972569" y="2075534"/>
              <a:chExt cx="3539439" cy="3695597"/>
            </a:xfrm>
          </p:grpSpPr>
          <p:sp>
            <p:nvSpPr>
              <p:cNvPr id="65" name="椭圆 64"/>
              <p:cNvSpPr/>
              <p:nvPr/>
            </p:nvSpPr>
            <p:spPr bwMode="gray">
              <a:xfrm>
                <a:off x="6972569" y="2786287"/>
                <a:ext cx="3416078"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a:stCxn id="68" idx="2"/>
              </p:cNvCxnSpPr>
              <p:nvPr/>
            </p:nvCxnSpPr>
            <p:spPr bwMode="gray">
              <a:xfrm>
                <a:off x="7851523" y="3442707"/>
                <a:ext cx="863713" cy="83983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7" name="直接连接符 66"/>
              <p:cNvCxnSpPr>
                <a:stCxn id="70" idx="2"/>
              </p:cNvCxnSpPr>
              <p:nvPr/>
            </p:nvCxnSpPr>
            <p:spPr bwMode="gray">
              <a:xfrm flipH="1">
                <a:off x="8753055" y="3447707"/>
                <a:ext cx="732634" cy="83033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81523" y="2999907"/>
                <a:ext cx="540000" cy="442800"/>
              </a:xfrm>
              <a:prstGeom prst="rect">
                <a:avLst/>
              </a:prstGeom>
            </p:spPr>
          </p:pic>
          <p:pic>
            <p:nvPicPr>
              <p:cNvPr id="69"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7152" y="2075534"/>
                <a:ext cx="810701" cy="408398"/>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15689" y="3004907"/>
                <a:ext cx="540000" cy="442800"/>
              </a:xfrm>
              <a:prstGeom prst="rect">
                <a:avLst/>
              </a:prstGeom>
            </p:spPr>
          </p:pic>
          <p:pic>
            <p:nvPicPr>
              <p:cNvPr id="71" name="图片 70" descr="PC.png"/>
              <p:cNvPicPr>
                <a:picLocks noChangeAspect="1"/>
              </p:cNvPicPr>
              <p:nvPr/>
            </p:nvPicPr>
            <p:blipFill>
              <a:blip r:embed="rId5" cstate="print"/>
              <a:stretch>
                <a:fillRect/>
              </a:stretch>
            </p:blipFill>
            <p:spPr bwMode="gray">
              <a:xfrm>
                <a:off x="7060403" y="5103377"/>
                <a:ext cx="539063" cy="414000"/>
              </a:xfrm>
              <a:prstGeom prst="rect">
                <a:avLst/>
              </a:prstGeom>
            </p:spPr>
          </p:pic>
          <p:pic>
            <p:nvPicPr>
              <p:cNvPr id="72" name="图片 71" descr="PC.png"/>
              <p:cNvPicPr>
                <a:picLocks noChangeAspect="1"/>
              </p:cNvPicPr>
              <p:nvPr/>
            </p:nvPicPr>
            <p:blipFill>
              <a:blip r:embed="rId5" cstate="print"/>
              <a:stretch>
                <a:fillRect/>
              </a:stretch>
            </p:blipFill>
            <p:spPr bwMode="gray">
              <a:xfrm>
                <a:off x="8475294" y="5103377"/>
                <a:ext cx="539063" cy="414000"/>
              </a:xfrm>
              <a:prstGeom prst="rect">
                <a:avLst/>
              </a:prstGeom>
            </p:spPr>
          </p:pic>
          <p:pic>
            <p:nvPicPr>
              <p:cNvPr id="73" name="图片 72" descr="PC.png"/>
              <p:cNvPicPr>
                <a:picLocks noChangeAspect="1"/>
              </p:cNvPicPr>
              <p:nvPr/>
            </p:nvPicPr>
            <p:blipFill>
              <a:blip r:embed="rId5" cstate="print"/>
              <a:stretch>
                <a:fillRect/>
              </a:stretch>
            </p:blipFill>
            <p:spPr bwMode="gray">
              <a:xfrm>
                <a:off x="9945658" y="5103377"/>
                <a:ext cx="539063" cy="414000"/>
              </a:xfrm>
              <a:prstGeom prst="rect">
                <a:avLst/>
              </a:prstGeom>
            </p:spPr>
          </p:pic>
          <p:cxnSp>
            <p:nvCxnSpPr>
              <p:cNvPr id="74" name="直接连接符 73"/>
              <p:cNvCxnSpPr>
                <a:stCxn id="71" idx="0"/>
              </p:cNvCxnSpPr>
              <p:nvPr/>
            </p:nvCxnSpPr>
            <p:spPr bwMode="gray">
              <a:xfrm flipV="1">
                <a:off x="7329935" y="4261903"/>
                <a:ext cx="1393530" cy="8414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5" name="直接连接符 74"/>
              <p:cNvCxnSpPr>
                <a:stCxn id="72" idx="0"/>
              </p:cNvCxnSpPr>
              <p:nvPr/>
            </p:nvCxnSpPr>
            <p:spPr bwMode="gray">
              <a:xfrm flipH="1" flipV="1">
                <a:off x="8733648" y="4276375"/>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6" name="直接连接符 75"/>
              <p:cNvCxnSpPr>
                <a:stCxn id="73" idx="0"/>
              </p:cNvCxnSpPr>
              <p:nvPr/>
            </p:nvCxnSpPr>
            <p:spPr bwMode="gray">
              <a:xfrm flipH="1" flipV="1">
                <a:off x="8723466" y="4276375"/>
                <a:ext cx="1491724"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77" name="图片 7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451085" y="4053309"/>
                <a:ext cx="540000" cy="442800"/>
              </a:xfrm>
              <a:prstGeom prst="rect">
                <a:avLst/>
              </a:prstGeom>
            </p:spPr>
          </p:pic>
          <p:cxnSp>
            <p:nvCxnSpPr>
              <p:cNvPr id="78" name="直接连接符 77"/>
              <p:cNvCxnSpPr>
                <a:stCxn id="68" idx="0"/>
                <a:endCxn id="69" idx="2"/>
              </p:cNvCxnSpPr>
              <p:nvPr/>
            </p:nvCxnSpPr>
            <p:spPr bwMode="gray">
              <a:xfrm flipV="1">
                <a:off x="7851523" y="2483932"/>
                <a:ext cx="820980" cy="515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9" name="直接连接符 78"/>
              <p:cNvCxnSpPr>
                <a:stCxn id="70" idx="0"/>
                <a:endCxn id="69" idx="2"/>
              </p:cNvCxnSpPr>
              <p:nvPr/>
            </p:nvCxnSpPr>
            <p:spPr bwMode="gray">
              <a:xfrm flipH="1" flipV="1">
                <a:off x="8672503" y="2483932"/>
                <a:ext cx="813186" cy="520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80" name="Text Box 4"/>
              <p:cNvSpPr txBox="1">
                <a:spLocks noChangeArrowheads="1"/>
              </p:cNvSpPr>
              <p:nvPr/>
            </p:nvSpPr>
            <p:spPr bwMode="gray">
              <a:xfrm>
                <a:off x="7067712" y="5597278"/>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PC1</a:t>
                </a:r>
              </a:p>
            </p:txBody>
          </p:sp>
          <p:sp>
            <p:nvSpPr>
              <p:cNvPr id="81" name="Text Box 4"/>
              <p:cNvSpPr txBox="1">
                <a:spLocks noChangeArrowheads="1"/>
              </p:cNvSpPr>
              <p:nvPr/>
            </p:nvSpPr>
            <p:spPr bwMode="gray">
              <a:xfrm>
                <a:off x="8482603" y="5588406"/>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PC2</a:t>
                </a:r>
              </a:p>
            </p:txBody>
          </p:sp>
          <p:sp>
            <p:nvSpPr>
              <p:cNvPr id="82" name="任意多边形 2"/>
              <p:cNvSpPr/>
              <p:nvPr/>
            </p:nvSpPr>
            <p:spPr bwMode="gray">
              <a:xfrm>
                <a:off x="8062126" y="3495609"/>
                <a:ext cx="1274726" cy="398836"/>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83" name="Rectangle 21"/>
              <p:cNvSpPr>
                <a:spLocks noChangeArrowheads="1"/>
              </p:cNvSpPr>
              <p:nvPr/>
            </p:nvSpPr>
            <p:spPr bwMode="gray">
              <a:xfrm>
                <a:off x="8434937" y="3674432"/>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85" name="文本框 84"/>
              <p:cNvSpPr txBox="1"/>
              <p:nvPr/>
            </p:nvSpPr>
            <p:spPr bwMode="gray">
              <a:xfrm>
                <a:off x="7151342" y="3074668"/>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6" name="文本框 85"/>
              <p:cNvSpPr txBox="1"/>
              <p:nvPr/>
            </p:nvSpPr>
            <p:spPr bwMode="gray">
              <a:xfrm>
                <a:off x="9689507" y="3070792"/>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8" name="Text Box 4"/>
              <p:cNvSpPr txBox="1">
                <a:spLocks noChangeArrowheads="1"/>
              </p:cNvSpPr>
              <p:nvPr/>
            </p:nvSpPr>
            <p:spPr bwMode="gray">
              <a:xfrm>
                <a:off x="9971105" y="5604932"/>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PC3</a:t>
                </a:r>
              </a:p>
            </p:txBody>
          </p:sp>
        </p:grpSp>
        <p:sp>
          <p:nvSpPr>
            <p:cNvPr id="63" name="文本框 62"/>
            <p:cNvSpPr txBox="1"/>
            <p:nvPr/>
          </p:nvSpPr>
          <p:spPr bwMode="gray">
            <a:xfrm>
              <a:off x="7264689" y="2558784"/>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9259337" y="2529278"/>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9" name="任意多边形 88"/>
          <p:cNvSpPr/>
          <p:nvPr/>
        </p:nvSpPr>
        <p:spPr bwMode="gray">
          <a:xfrm>
            <a:off x="2306320" y="1846445"/>
            <a:ext cx="822960" cy="2387600"/>
          </a:xfrm>
          <a:custGeom>
            <a:avLst/>
            <a:gdLst>
              <a:gd name="connsiteX0" fmla="*/ 726440 w 782320"/>
              <a:gd name="connsiteY0" fmla="*/ 2321560 h 2321560"/>
              <a:gd name="connsiteX1" fmla="*/ 726440 w 782320"/>
              <a:gd name="connsiteY1" fmla="*/ 1254760 h 2321560"/>
              <a:gd name="connsiteX2" fmla="*/ 0 w 782320"/>
              <a:gd name="connsiteY2" fmla="*/ 528320 h 2321560"/>
              <a:gd name="connsiteX3" fmla="*/ 782320 w 782320"/>
              <a:gd name="connsiteY3" fmla="*/ 0 h 2321560"/>
              <a:gd name="connsiteX0" fmla="*/ 767080 w 822960"/>
              <a:gd name="connsiteY0" fmla="*/ 2321560 h 2321560"/>
              <a:gd name="connsiteX1" fmla="*/ 767080 w 822960"/>
              <a:gd name="connsiteY1" fmla="*/ 1254760 h 2321560"/>
              <a:gd name="connsiteX2" fmla="*/ 0 w 822960"/>
              <a:gd name="connsiteY2" fmla="*/ 482600 h 2321560"/>
              <a:gd name="connsiteX3" fmla="*/ 822960 w 822960"/>
              <a:gd name="connsiteY3" fmla="*/ 0 h 2321560"/>
              <a:gd name="connsiteX0" fmla="*/ 767080 w 822960"/>
              <a:gd name="connsiteY0" fmla="*/ 2387600 h 2387600"/>
              <a:gd name="connsiteX1" fmla="*/ 767080 w 822960"/>
              <a:gd name="connsiteY1" fmla="*/ 1320800 h 2387600"/>
              <a:gd name="connsiteX2" fmla="*/ 0 w 822960"/>
              <a:gd name="connsiteY2" fmla="*/ 548640 h 2387600"/>
              <a:gd name="connsiteX3" fmla="*/ 822960 w 822960"/>
              <a:gd name="connsiteY3" fmla="*/ 0 h 2387600"/>
            </a:gdLst>
            <a:ahLst/>
            <a:cxnLst>
              <a:cxn ang="0">
                <a:pos x="connsiteX0" y="connsiteY0"/>
              </a:cxn>
              <a:cxn ang="0">
                <a:pos x="connsiteX1" y="connsiteY1"/>
              </a:cxn>
              <a:cxn ang="0">
                <a:pos x="connsiteX2" y="connsiteY2"/>
              </a:cxn>
              <a:cxn ang="0">
                <a:pos x="connsiteX3" y="connsiteY3"/>
              </a:cxn>
            </a:cxnLst>
            <a:rect l="l" t="t" r="r" b="b"/>
            <a:pathLst>
              <a:path w="822960" h="2387600">
                <a:moveTo>
                  <a:pt x="767080" y="2387600"/>
                </a:moveTo>
                <a:lnTo>
                  <a:pt x="767080" y="1320800"/>
                </a:lnTo>
                <a:lnTo>
                  <a:pt x="0" y="548640"/>
                </a:lnTo>
                <a:lnTo>
                  <a:pt x="822960" y="0"/>
                </a:lnTo>
              </a:path>
            </a:pathLst>
          </a:custGeom>
          <a:noFill/>
          <a:ln w="28575">
            <a:solidFill>
              <a:srgbClr val="00B0F0"/>
            </a:soli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90" name="文本框 89"/>
          <p:cNvSpPr txBox="1"/>
          <p:nvPr/>
        </p:nvSpPr>
        <p:spPr bwMode="gray">
          <a:xfrm>
            <a:off x="3378709" y="3309786"/>
            <a:ext cx="1264860"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124118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457200" indent="-457200" fontAlgn="ctr">
              <a:buFont typeface="+mj-lt"/>
              <a:buAutoNum type="arabicPeriod"/>
            </a:pPr>
            <a:r>
              <a:rPr lang="en-US" dirty="0">
                <a:solidFill>
                  <a:schemeClr val="bg1">
                    <a:lumMod val="50000"/>
                  </a:schemeClr>
                </a:solidFill>
                <a:latin typeface="Huawei Sans" panose="020C0503030203020204" pitchFamily="34" charset="0"/>
              </a:rPr>
              <a:t>Introduction to VRRP</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dirty="0">
                <a:solidFill>
                  <a:schemeClr val="bg1">
                    <a:lumMod val="50000"/>
                  </a:schemeClr>
                </a:solidFill>
                <a:latin typeface="Huawei Sans" panose="020C0503030203020204" pitchFamily="34" charset="0"/>
              </a:rPr>
              <a:t>VRRP Implementation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b="1" dirty="0">
                <a:latin typeface="Huawei Sans" panose="020C0503030203020204" pitchFamily="34" charset="0"/>
              </a:rPr>
              <a:t>Typical Application Scenarios of VRRP</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dirty="0">
                <a:solidFill>
                  <a:schemeClr val="bg1">
                    <a:lumMod val="50000"/>
                  </a:schemeClr>
                </a:solidFill>
                <a:latin typeface="Huawei Sans" panose="020C0503030203020204" pitchFamily="34" charset="0"/>
              </a:rPr>
              <a:t>Basic VRRP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37794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fontAlgn="ctr">
              <a:buNone/>
            </a:pPr>
            <a:r>
              <a:rPr lang="en-US" sz="1400" dirty="0">
                <a:latin typeface="Huawei Sans" panose="020C0503030203020204" pitchFamily="34" charset="0"/>
              </a:rPr>
              <a:t>In the scenario where multiple virtual routers (VRRP groups) are created and each physical router plays different roles in different VRRP groups, the virtual IP addresses of different virtual routers function as different intranet gateway addresses to implement load balancing.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Load Balancing</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1019579" y="2602001"/>
            <a:ext cx="2551287" cy="2081675"/>
          </a:xfrm>
          <a:prstGeom prst="roundRect">
            <a:avLst>
              <a:gd name="adj" fmla="val 7486"/>
            </a:avLst>
          </a:prstGeom>
          <a:solidFill>
            <a:srgbClr val="FFFFCC"/>
          </a:solidFill>
          <a:ln w="12700">
            <a:solidFill>
              <a:srgbClr val="FFD27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spcBef>
                <a:spcPts val="0"/>
              </a:spcBef>
              <a:spcAft>
                <a:spcPts val="0"/>
              </a:spcAft>
            </a:pPr>
            <a:r>
              <a:rPr lang="en-US" sz="1400" dirty="0" err="1">
                <a:solidFill>
                  <a:srgbClr val="00B0F0"/>
                </a:solidFill>
                <a:latin typeface="Huawei Sans" panose="020C0503030203020204" pitchFamily="34" charset="0"/>
              </a:rPr>
              <a:t>Vrid</a:t>
            </a:r>
            <a:r>
              <a:rPr lang="en-US" sz="1400" dirty="0">
                <a:solidFill>
                  <a:srgbClr val="00B0F0"/>
                </a:solidFill>
                <a:latin typeface="Huawei Sans" panose="020C0503030203020204" pitchFamily="34" charset="0"/>
              </a:rPr>
              <a:t> 1 Master</a:t>
            </a:r>
          </a:p>
          <a:p>
            <a:pPr fontAlgn="ctr">
              <a:lnSpc>
                <a:spcPts val="2200"/>
              </a:lnSpc>
              <a:spcBef>
                <a:spcPts val="0"/>
              </a:spcBef>
              <a:spcAft>
                <a:spcPts val="0"/>
              </a:spcAft>
            </a:pPr>
            <a:r>
              <a:rPr lang="en-US" sz="1400" dirty="0">
                <a:solidFill>
                  <a:srgbClr val="00B0F0"/>
                </a:solidFill>
                <a:latin typeface="Huawei Sans" panose="020C0503030203020204" pitchFamily="34" charset="0"/>
              </a:rPr>
              <a:t>Virtual </a:t>
            </a:r>
            <a:r>
              <a:rPr lang="en-US" sz="1400" dirty="0" err="1">
                <a:solidFill>
                  <a:srgbClr val="00B0F0"/>
                </a:solidFill>
                <a:latin typeface="Huawei Sans" panose="020C0503030203020204" pitchFamily="34" charset="0"/>
              </a:rPr>
              <a:t>ip</a:t>
            </a:r>
            <a:r>
              <a:rPr lang="en-US" sz="1400" dirty="0">
                <a:solidFill>
                  <a:srgbClr val="00B0F0"/>
                </a:solidFill>
                <a:latin typeface="Huawei Sans" panose="020C0503030203020204" pitchFamily="34" charset="0"/>
              </a:rPr>
              <a:t>: 192.168.1.254</a:t>
            </a:r>
          </a:p>
          <a:p>
            <a:pPr fontAlgn="ctr">
              <a:lnSpc>
                <a:spcPts val="2200"/>
              </a:lnSpc>
              <a:spcBef>
                <a:spcPts val="0"/>
              </a:spcBef>
              <a:spcAft>
                <a:spcPts val="0"/>
              </a:spcAft>
            </a:pPr>
            <a:r>
              <a:rPr lang="en-US" sz="1400" dirty="0">
                <a:solidFill>
                  <a:srgbClr val="00B0F0"/>
                </a:solidFill>
                <a:latin typeface="Huawei Sans" panose="020C0503030203020204" pitchFamily="34" charset="0"/>
              </a:rPr>
              <a:t>Priority: 200</a:t>
            </a:r>
          </a:p>
          <a:p>
            <a:pPr fontAlgn="ctr">
              <a:lnSpc>
                <a:spcPts val="2200"/>
              </a:lnSpc>
              <a:spcBef>
                <a:spcPts val="0"/>
              </a:spcBef>
              <a:spcAft>
                <a:spcPts val="0"/>
              </a:spcAft>
            </a:pPr>
            <a:endParaRPr lang="en-US" altLang="zh-CN"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Bef>
                <a:spcPts val="0"/>
              </a:spcBef>
              <a:spcAft>
                <a:spcPts val="0"/>
              </a:spcAft>
            </a:pPr>
            <a:r>
              <a:rPr lang="en-US" sz="1400" dirty="0" err="1">
                <a:solidFill>
                  <a:srgbClr val="EC7061"/>
                </a:solidFill>
                <a:latin typeface="Huawei Sans" panose="020C0503030203020204" pitchFamily="34" charset="0"/>
              </a:rPr>
              <a:t>Vrid</a:t>
            </a:r>
            <a:r>
              <a:rPr lang="en-US" sz="1400" dirty="0">
                <a:solidFill>
                  <a:srgbClr val="EC7061"/>
                </a:solidFill>
                <a:latin typeface="Huawei Sans" panose="020C0503030203020204" pitchFamily="34" charset="0"/>
              </a:rPr>
              <a:t> 2 Backup</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Bef>
                <a:spcPts val="0"/>
              </a:spcBef>
              <a:spcAft>
                <a:spcPts val="0"/>
              </a:spcAft>
            </a:pPr>
            <a:r>
              <a:rPr lang="en-US" sz="1400" dirty="0">
                <a:solidFill>
                  <a:srgbClr val="EC7061"/>
                </a:solidFill>
                <a:latin typeface="Huawei Sans" panose="020C0503030203020204" pitchFamily="34" charset="0"/>
              </a:rPr>
              <a:t>Virtual </a:t>
            </a:r>
            <a:r>
              <a:rPr lang="en-US" sz="1400" dirty="0" err="1">
                <a:solidFill>
                  <a:srgbClr val="EC7061"/>
                </a:solidFill>
                <a:latin typeface="Huawei Sans" panose="020C0503030203020204" pitchFamily="34" charset="0"/>
              </a:rPr>
              <a:t>ip</a:t>
            </a:r>
            <a:r>
              <a:rPr lang="en-US" sz="1400" dirty="0">
                <a:solidFill>
                  <a:srgbClr val="EC7061"/>
                </a:solidFill>
                <a:latin typeface="Huawei Sans" panose="020C0503030203020204" pitchFamily="34" charset="0"/>
              </a:rPr>
              <a:t>: 192.168.1.251</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Bef>
                <a:spcPts val="0"/>
              </a:spcBef>
              <a:spcAft>
                <a:spcPts val="0"/>
              </a:spcAft>
            </a:pPr>
            <a:r>
              <a:rPr lang="en-US" sz="1400" dirty="0">
                <a:solidFill>
                  <a:srgbClr val="EC7061"/>
                </a:solidFill>
                <a:latin typeface="Huawei Sans" panose="020C0503030203020204" pitchFamily="34" charset="0"/>
              </a:rPr>
              <a:t>Priority: 100</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8617092" y="2602002"/>
            <a:ext cx="2323178" cy="2081675"/>
          </a:xfrm>
          <a:prstGeom prst="roundRect">
            <a:avLst>
              <a:gd name="adj" fmla="val 7486"/>
            </a:avLst>
          </a:prstGeom>
          <a:solidFill>
            <a:srgbClr val="FFFFCC"/>
          </a:solidFill>
          <a:ln w="12700">
            <a:solidFill>
              <a:srgbClr val="FFD27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lang="en-US" sz="1400" dirty="0" err="1">
                <a:solidFill>
                  <a:srgbClr val="00B0F0"/>
                </a:solidFill>
                <a:latin typeface="Huawei Sans" panose="020C0503030203020204" pitchFamily="34" charset="0"/>
              </a:rPr>
              <a:t>Vrid</a:t>
            </a:r>
            <a:r>
              <a:rPr lang="en-US" sz="1400" dirty="0">
                <a:solidFill>
                  <a:srgbClr val="00B0F0"/>
                </a:solidFill>
                <a:latin typeface="Huawei Sans" panose="020C0503030203020204" pitchFamily="34" charset="0"/>
              </a:rPr>
              <a:t> 1 Backup</a:t>
            </a:r>
          </a:p>
          <a:p>
            <a:pPr fontAlgn="ctr">
              <a:lnSpc>
                <a:spcPts val="2200"/>
              </a:lnSpc>
            </a:pPr>
            <a:r>
              <a:rPr lang="en-US" sz="1400" dirty="0">
                <a:solidFill>
                  <a:srgbClr val="00B0F0"/>
                </a:solidFill>
                <a:latin typeface="Huawei Sans" panose="020C0503030203020204" pitchFamily="34" charset="0"/>
              </a:rPr>
              <a:t>Virtual </a:t>
            </a:r>
            <a:r>
              <a:rPr lang="en-US" sz="1400" dirty="0" err="1">
                <a:solidFill>
                  <a:srgbClr val="00B0F0"/>
                </a:solidFill>
                <a:latin typeface="Huawei Sans" panose="020C0503030203020204" pitchFamily="34" charset="0"/>
              </a:rPr>
              <a:t>ip</a:t>
            </a:r>
            <a:r>
              <a:rPr lang="en-US" sz="1400" dirty="0">
                <a:solidFill>
                  <a:srgbClr val="00B0F0"/>
                </a:solidFill>
                <a:latin typeface="Huawei Sans" panose="020C0503030203020204" pitchFamily="34" charset="0"/>
              </a:rPr>
              <a:t>: 192.168.1.254</a:t>
            </a:r>
            <a:endParaRPr lang="en-US" altLang="zh-CN"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a:solidFill>
                  <a:srgbClr val="00B0F0"/>
                </a:solidFill>
                <a:latin typeface="Huawei Sans" panose="020C0503030203020204" pitchFamily="34" charset="0"/>
              </a:rPr>
              <a:t>Priority: 100</a:t>
            </a:r>
          </a:p>
          <a:p>
            <a:pPr fontAlgn="ctr">
              <a:lnSpc>
                <a:spcPts val="2200"/>
              </a:lnSpc>
            </a:pPr>
            <a:endParaRPr lang="en-US" altLang="zh-CN"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err="1">
                <a:solidFill>
                  <a:srgbClr val="EC7061"/>
                </a:solidFill>
                <a:latin typeface="Huawei Sans" panose="020C0503030203020204" pitchFamily="34" charset="0"/>
              </a:rPr>
              <a:t>Vrid</a:t>
            </a:r>
            <a:r>
              <a:rPr lang="en-US" sz="1400" dirty="0">
                <a:solidFill>
                  <a:srgbClr val="EC7061"/>
                </a:solidFill>
                <a:latin typeface="Huawei Sans" panose="020C0503030203020204" pitchFamily="34" charset="0"/>
              </a:rPr>
              <a:t> 2 Master</a:t>
            </a:r>
          </a:p>
          <a:p>
            <a:pPr fontAlgn="ctr">
              <a:lnSpc>
                <a:spcPts val="2200"/>
              </a:lnSpc>
            </a:pPr>
            <a:r>
              <a:rPr lang="en-US" sz="1400" dirty="0">
                <a:solidFill>
                  <a:srgbClr val="EC7061"/>
                </a:solidFill>
                <a:latin typeface="Huawei Sans" panose="020C0503030203020204" pitchFamily="34" charset="0"/>
              </a:rPr>
              <a:t>Virtual </a:t>
            </a:r>
            <a:r>
              <a:rPr lang="en-US" sz="1400" dirty="0" err="1">
                <a:solidFill>
                  <a:srgbClr val="EC7061"/>
                </a:solidFill>
                <a:latin typeface="Huawei Sans" panose="020C0503030203020204" pitchFamily="34" charset="0"/>
              </a:rPr>
              <a:t>ip</a:t>
            </a:r>
            <a:r>
              <a:rPr lang="en-US" sz="1400" dirty="0">
                <a:solidFill>
                  <a:srgbClr val="EC7061"/>
                </a:solidFill>
                <a:latin typeface="Huawei Sans" panose="020C0503030203020204" pitchFamily="34" charset="0"/>
              </a:rPr>
              <a:t>: 192.168.1.251</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pPr>
            <a:r>
              <a:rPr lang="en-US" sz="1400" dirty="0">
                <a:solidFill>
                  <a:srgbClr val="EC7061"/>
                </a:solidFill>
                <a:latin typeface="Huawei Sans" panose="020C0503030203020204" pitchFamily="34" charset="0"/>
              </a:rPr>
              <a:t>Priority: 200</a:t>
            </a:r>
          </a:p>
        </p:txBody>
      </p:sp>
      <p:grpSp>
        <p:nvGrpSpPr>
          <p:cNvPr id="39" name="组合 38"/>
          <p:cNvGrpSpPr/>
          <p:nvPr/>
        </p:nvGrpSpPr>
        <p:grpSpPr bwMode="gray">
          <a:xfrm>
            <a:off x="3588155" y="1923236"/>
            <a:ext cx="5046116" cy="4515667"/>
            <a:chOff x="710205" y="1837765"/>
            <a:chExt cx="5046116" cy="4515667"/>
          </a:xfrm>
        </p:grpSpPr>
        <p:grpSp>
          <p:nvGrpSpPr>
            <p:cNvPr id="40" name="组合 39"/>
            <p:cNvGrpSpPr/>
            <p:nvPr/>
          </p:nvGrpSpPr>
          <p:grpSpPr bwMode="gray">
            <a:xfrm>
              <a:off x="986163" y="1837765"/>
              <a:ext cx="4422897" cy="3696138"/>
              <a:chOff x="986163" y="1837765"/>
              <a:chExt cx="4422897" cy="3696138"/>
            </a:xfrm>
          </p:grpSpPr>
          <p:sp>
            <p:nvSpPr>
              <p:cNvPr id="44" name="椭圆 43"/>
              <p:cNvSpPr/>
              <p:nvPr/>
            </p:nvSpPr>
            <p:spPr bwMode="gray">
              <a:xfrm>
                <a:off x="986163" y="2514326"/>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2"/>
              <p:cNvSpPr/>
              <p:nvPr/>
            </p:nvSpPr>
            <p:spPr bwMode="gray">
              <a:xfrm>
                <a:off x="2036648" y="3228988"/>
                <a:ext cx="2410175" cy="450640"/>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53" name="Rectangle 21"/>
              <p:cNvSpPr>
                <a:spLocks noChangeArrowheads="1"/>
              </p:cNvSpPr>
              <p:nvPr/>
            </p:nvSpPr>
            <p:spPr bwMode="gray">
              <a:xfrm>
                <a:off x="2933934" y="3563691"/>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55" name="文本框 54"/>
              <p:cNvSpPr txBox="1"/>
              <p:nvPr/>
            </p:nvSpPr>
            <p:spPr bwMode="gray">
              <a:xfrm>
                <a:off x="1059346" y="2793719"/>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7" name="文本框 56"/>
              <p:cNvSpPr txBox="1"/>
              <p:nvPr/>
            </p:nvSpPr>
            <p:spPr bwMode="gray">
              <a:xfrm>
                <a:off x="4898052" y="2798756"/>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0" name="直接连接符 59"/>
              <p:cNvCxnSpPr>
                <a:stCxn id="62" idx="2"/>
              </p:cNvCxnSpPr>
              <p:nvPr/>
            </p:nvCxnSpPr>
            <p:spPr bwMode="gray">
              <a:xfrm>
                <a:off x="1707815" y="3171954"/>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1" name="直接连接符 60"/>
              <p:cNvCxnSpPr>
                <a:stCxn id="64" idx="2"/>
              </p:cNvCxnSpPr>
              <p:nvPr/>
            </p:nvCxnSpPr>
            <p:spPr bwMode="gray">
              <a:xfrm flipH="1">
                <a:off x="3197612" y="3171954"/>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37815" y="2729154"/>
                <a:ext cx="540000" cy="442800"/>
              </a:xfrm>
              <a:prstGeom prst="rect">
                <a:avLst/>
              </a:prstGeom>
            </p:spPr>
          </p:pic>
          <p:pic>
            <p:nvPicPr>
              <p:cNvPr id="63" name="图片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86413" y="1837765"/>
                <a:ext cx="810701" cy="408398"/>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46823" y="2729154"/>
                <a:ext cx="540000" cy="442800"/>
              </a:xfrm>
              <a:prstGeom prst="rect">
                <a:avLst/>
              </a:prstGeom>
            </p:spPr>
          </p:pic>
          <p:grpSp>
            <p:nvGrpSpPr>
              <p:cNvPr id="65" name="组合 64"/>
              <p:cNvGrpSpPr/>
              <p:nvPr/>
            </p:nvGrpSpPr>
            <p:grpSpPr bwMode="gray">
              <a:xfrm>
                <a:off x="1206844" y="4077663"/>
                <a:ext cx="4045115" cy="1456240"/>
                <a:chOff x="2314029" y="4483762"/>
                <a:chExt cx="4045115" cy="1456240"/>
              </a:xfrm>
            </p:grpSpPr>
            <p:pic>
              <p:nvPicPr>
                <p:cNvPr id="68" name="图片 67"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69" name="图片 68"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70" name="图片 69"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71" name="直接连接符 70"/>
                <p:cNvCxnSpPr>
                  <a:stCxn id="68"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2" name="直接连接符 71"/>
                <p:cNvCxnSpPr>
                  <a:stCxn id="69"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3" name="直接连接符 72"/>
                <p:cNvCxnSpPr>
                  <a:stCxn id="70"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74" name="图片 7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66" name="直接连接符 65"/>
              <p:cNvCxnSpPr>
                <a:stCxn id="62" idx="0"/>
                <a:endCxn id="63" idx="2"/>
              </p:cNvCxnSpPr>
              <p:nvPr/>
            </p:nvCxnSpPr>
            <p:spPr bwMode="gray">
              <a:xfrm flipV="1">
                <a:off x="1707815" y="2246163"/>
                <a:ext cx="1483949" cy="482991"/>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67" name="直接连接符 66"/>
              <p:cNvCxnSpPr>
                <a:stCxn id="64" idx="0"/>
                <a:endCxn id="63" idx="2"/>
              </p:cNvCxnSpPr>
              <p:nvPr/>
            </p:nvCxnSpPr>
            <p:spPr bwMode="gray">
              <a:xfrm flipH="1" flipV="1">
                <a:off x="3191764" y="2246163"/>
                <a:ext cx="1525059" cy="482991"/>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41" name="Text Box 4"/>
            <p:cNvSpPr txBox="1">
              <a:spLocks noChangeArrowheads="1"/>
            </p:cNvSpPr>
            <p:nvPr/>
          </p:nvSpPr>
          <p:spPr bwMode="gray">
            <a:xfrm>
              <a:off x="4223982" y="5503969"/>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r>
                <a:rPr lang="en-US" sz="1200" dirty="0">
                  <a:latin typeface="Huawei Sans" panose="020C0503030203020204" pitchFamily="34" charset="0"/>
                </a:rPr>
                <a:t>PC3</a:t>
              </a:r>
            </a:p>
            <a:p>
              <a:pPr algn="ctr" eaLnBrk="1" fontAlgn="ctr" hangingPunct="1"/>
              <a:r>
                <a:rPr lang="en-US" sz="1200" dirty="0">
                  <a:latin typeface="Huawei Sans" panose="020C0503030203020204" pitchFamily="34" charset="0"/>
                </a:rPr>
                <a:t>IP: 192.168.1.3/24</a:t>
              </a:r>
            </a:p>
            <a:p>
              <a:pPr algn="ctr" eaLnBrk="1" fontAlgn="ctr" hangingPunct="1"/>
              <a:r>
                <a:rPr lang="en-US" sz="1200" b="1" dirty="0">
                  <a:solidFill>
                    <a:srgbClr val="EC7061"/>
                  </a:solidFill>
                  <a:latin typeface="Huawei Sans" panose="020C0503030203020204" pitchFamily="34" charset="0"/>
                </a:rPr>
                <a:t>Gateway: 192.168.1.251</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 Box 4"/>
            <p:cNvSpPr txBox="1">
              <a:spLocks noChangeArrowheads="1"/>
            </p:cNvSpPr>
            <p:nvPr/>
          </p:nvSpPr>
          <p:spPr bwMode="gray">
            <a:xfrm>
              <a:off x="710205" y="5503969"/>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r>
                <a:rPr lang="en-US" sz="1200" dirty="0">
                  <a:latin typeface="Huawei Sans" panose="020C0503030203020204" pitchFamily="34" charset="0"/>
                </a:rPr>
                <a:t>IP: 192.168.1.1/24</a:t>
              </a:r>
            </a:p>
            <a:p>
              <a:pPr algn="ctr" eaLnBrk="1" fontAlgn="ctr" hangingPunct="1"/>
              <a:r>
                <a:rPr lang="en-US" sz="1200" b="1" dirty="0">
                  <a:solidFill>
                    <a:srgbClr val="00B0F0"/>
                  </a:solidFill>
                  <a:latin typeface="Huawei Sans" panose="020C0503030203020204" pitchFamily="34" charset="0"/>
                </a:rPr>
                <a:t>Gateway: 192.168.1.254</a:t>
              </a:r>
              <a:endParaRPr lang="en-US" altLang="zh-CN"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 Box 4"/>
            <p:cNvSpPr txBox="1">
              <a:spLocks noChangeArrowheads="1"/>
            </p:cNvSpPr>
            <p:nvPr/>
          </p:nvSpPr>
          <p:spPr bwMode="gray">
            <a:xfrm>
              <a:off x="2425595" y="5502929"/>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r>
                <a:rPr lang="en-US" sz="1200" dirty="0">
                  <a:latin typeface="Huawei Sans" panose="020C0503030203020204" pitchFamily="34" charset="0"/>
                </a:rPr>
                <a:t>PC2</a:t>
              </a:r>
            </a:p>
            <a:p>
              <a:pPr algn="ctr" eaLnBrk="1" fontAlgn="ctr" hangingPunct="1"/>
              <a:r>
                <a:rPr lang="en-US" sz="1200" dirty="0">
                  <a:latin typeface="Huawei Sans" panose="020C0503030203020204" pitchFamily="34" charset="0"/>
                </a:rPr>
                <a:t>IP: 192.168.1.2/24</a:t>
              </a:r>
            </a:p>
            <a:p>
              <a:pPr algn="ctr" eaLnBrk="1" fontAlgn="ctr" hangingPunct="1"/>
              <a:r>
                <a:rPr lang="en-US" sz="1200" b="1" dirty="0">
                  <a:solidFill>
                    <a:srgbClr val="00B0F0"/>
                  </a:solidFill>
                  <a:latin typeface="Huawei Sans" panose="020C0503030203020204" pitchFamily="34" charset="0"/>
                </a:rPr>
                <a:t>Gateway: 192.168.1.254</a:t>
              </a:r>
              <a:endParaRPr lang="en-US" altLang="zh-CN"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任意多边形 5"/>
          <p:cNvSpPr/>
          <p:nvPr/>
        </p:nvSpPr>
        <p:spPr bwMode="gray">
          <a:xfrm>
            <a:off x="4325367" y="2527521"/>
            <a:ext cx="1734330" cy="2599891"/>
          </a:xfrm>
          <a:custGeom>
            <a:avLst/>
            <a:gdLst>
              <a:gd name="connsiteX0" fmla="*/ 0 w 1751798"/>
              <a:gd name="connsiteY0" fmla="*/ 2367815 h 2367815"/>
              <a:gd name="connsiteX1" fmla="*/ 1395663 w 1751798"/>
              <a:gd name="connsiteY1" fmla="*/ 1732548 h 2367815"/>
              <a:gd name="connsiteX2" fmla="*/ 77002 w 1751798"/>
              <a:gd name="connsiteY2" fmla="*/ 644893 h 2367815"/>
              <a:gd name="connsiteX3" fmla="*/ 1751798 w 1751798"/>
              <a:gd name="connsiteY3" fmla="*/ 0 h 2367815"/>
              <a:gd name="connsiteX0" fmla="*/ 134754 w 1886552"/>
              <a:gd name="connsiteY0" fmla="*/ 2367815 h 2367815"/>
              <a:gd name="connsiteX1" fmla="*/ 1530417 w 1886552"/>
              <a:gd name="connsiteY1" fmla="*/ 1732548 h 2367815"/>
              <a:gd name="connsiteX2" fmla="*/ 0 w 1886552"/>
              <a:gd name="connsiteY2" fmla="*/ 481263 h 2367815"/>
              <a:gd name="connsiteX3" fmla="*/ 1886552 w 1886552"/>
              <a:gd name="connsiteY3" fmla="*/ 0 h 2367815"/>
              <a:gd name="connsiteX0" fmla="*/ 134754 w 1530417"/>
              <a:gd name="connsiteY0" fmla="*/ 2396691 h 2396691"/>
              <a:gd name="connsiteX1" fmla="*/ 1530417 w 1530417"/>
              <a:gd name="connsiteY1" fmla="*/ 1761424 h 2396691"/>
              <a:gd name="connsiteX2" fmla="*/ 0 w 1530417"/>
              <a:gd name="connsiteY2" fmla="*/ 510139 h 2396691"/>
              <a:gd name="connsiteX3" fmla="*/ 1463040 w 1530417"/>
              <a:gd name="connsiteY3" fmla="*/ 0 h 2396691"/>
              <a:gd name="connsiteX0" fmla="*/ 0 w 1734330"/>
              <a:gd name="connsiteY0" fmla="*/ 2599891 h 2599891"/>
              <a:gd name="connsiteX1" fmla="*/ 1734330 w 1734330"/>
              <a:gd name="connsiteY1" fmla="*/ 1761424 h 2599891"/>
              <a:gd name="connsiteX2" fmla="*/ 203913 w 1734330"/>
              <a:gd name="connsiteY2" fmla="*/ 510139 h 2599891"/>
              <a:gd name="connsiteX3" fmla="*/ 1666953 w 1734330"/>
              <a:gd name="connsiteY3" fmla="*/ 0 h 2599891"/>
            </a:gdLst>
            <a:ahLst/>
            <a:cxnLst>
              <a:cxn ang="0">
                <a:pos x="connsiteX0" y="connsiteY0"/>
              </a:cxn>
              <a:cxn ang="0">
                <a:pos x="connsiteX1" y="connsiteY1"/>
              </a:cxn>
              <a:cxn ang="0">
                <a:pos x="connsiteX2" y="connsiteY2"/>
              </a:cxn>
              <a:cxn ang="0">
                <a:pos x="connsiteX3" y="connsiteY3"/>
              </a:cxn>
            </a:cxnLst>
            <a:rect l="l" t="t" r="r" b="b"/>
            <a:pathLst>
              <a:path w="1734330" h="2599891">
                <a:moveTo>
                  <a:pt x="0" y="2599891"/>
                </a:moveTo>
                <a:lnTo>
                  <a:pt x="1734330" y="1761424"/>
                </a:lnTo>
                <a:lnTo>
                  <a:pt x="203913" y="510139"/>
                </a:lnTo>
                <a:lnTo>
                  <a:pt x="1666953" y="0"/>
                </a:lnTo>
              </a:path>
            </a:pathLst>
          </a:custGeom>
          <a:noFill/>
          <a:ln w="28575">
            <a:solidFill>
              <a:srgbClr val="00B0F0"/>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7" name="任意多边形 6"/>
          <p:cNvSpPr/>
          <p:nvPr/>
        </p:nvSpPr>
        <p:spPr bwMode="gray">
          <a:xfrm>
            <a:off x="4726004" y="2603853"/>
            <a:ext cx="1466516" cy="2554928"/>
          </a:xfrm>
          <a:custGeom>
            <a:avLst/>
            <a:gdLst>
              <a:gd name="connsiteX0" fmla="*/ 1491916 w 1491916"/>
              <a:gd name="connsiteY0" fmla="*/ 2550695 h 2550695"/>
              <a:gd name="connsiteX1" fmla="*/ 1463040 w 1491916"/>
              <a:gd name="connsiteY1" fmla="*/ 1703671 h 2550695"/>
              <a:gd name="connsiteX2" fmla="*/ 0 w 1491916"/>
              <a:gd name="connsiteY2" fmla="*/ 490888 h 2550695"/>
              <a:gd name="connsiteX3" fmla="*/ 1318661 w 1491916"/>
              <a:gd name="connsiteY3" fmla="*/ 0 h 2550695"/>
              <a:gd name="connsiteX0" fmla="*/ 1466516 w 1466516"/>
              <a:gd name="connsiteY0" fmla="*/ 2554928 h 2554928"/>
              <a:gd name="connsiteX1" fmla="*/ 1463040 w 1466516"/>
              <a:gd name="connsiteY1" fmla="*/ 1703671 h 2554928"/>
              <a:gd name="connsiteX2" fmla="*/ 0 w 1466516"/>
              <a:gd name="connsiteY2" fmla="*/ 490888 h 2554928"/>
              <a:gd name="connsiteX3" fmla="*/ 1318661 w 1466516"/>
              <a:gd name="connsiteY3" fmla="*/ 0 h 2554928"/>
              <a:gd name="connsiteX0" fmla="*/ 1458049 w 1463165"/>
              <a:gd name="connsiteY0" fmla="*/ 2554928 h 2554928"/>
              <a:gd name="connsiteX1" fmla="*/ 1463040 w 1463165"/>
              <a:gd name="connsiteY1" fmla="*/ 1703671 h 2554928"/>
              <a:gd name="connsiteX2" fmla="*/ 0 w 1463165"/>
              <a:gd name="connsiteY2" fmla="*/ 490888 h 2554928"/>
              <a:gd name="connsiteX3" fmla="*/ 1318661 w 1463165"/>
              <a:gd name="connsiteY3" fmla="*/ 0 h 2554928"/>
              <a:gd name="connsiteX0" fmla="*/ 1466516 w 1466516"/>
              <a:gd name="connsiteY0" fmla="*/ 2554928 h 2554928"/>
              <a:gd name="connsiteX1" fmla="*/ 1463040 w 1466516"/>
              <a:gd name="connsiteY1" fmla="*/ 1703671 h 2554928"/>
              <a:gd name="connsiteX2" fmla="*/ 0 w 1466516"/>
              <a:gd name="connsiteY2" fmla="*/ 490888 h 2554928"/>
              <a:gd name="connsiteX3" fmla="*/ 1318661 w 1466516"/>
              <a:gd name="connsiteY3" fmla="*/ 0 h 2554928"/>
            </a:gdLst>
            <a:ahLst/>
            <a:cxnLst>
              <a:cxn ang="0">
                <a:pos x="connsiteX0" y="connsiteY0"/>
              </a:cxn>
              <a:cxn ang="0">
                <a:pos x="connsiteX1" y="connsiteY1"/>
              </a:cxn>
              <a:cxn ang="0">
                <a:pos x="connsiteX2" y="connsiteY2"/>
              </a:cxn>
              <a:cxn ang="0">
                <a:pos x="connsiteX3" y="connsiteY3"/>
              </a:cxn>
            </a:cxnLst>
            <a:rect l="l" t="t" r="r" b="b"/>
            <a:pathLst>
              <a:path w="1466516" h="2554928">
                <a:moveTo>
                  <a:pt x="1466516" y="2554928"/>
                </a:moveTo>
                <a:cubicBezTo>
                  <a:pt x="1465357" y="2271176"/>
                  <a:pt x="1464199" y="1987423"/>
                  <a:pt x="1463040" y="1703671"/>
                </a:cubicBezTo>
                <a:lnTo>
                  <a:pt x="0" y="490888"/>
                </a:lnTo>
                <a:lnTo>
                  <a:pt x="1318661" y="0"/>
                </a:lnTo>
              </a:path>
            </a:pathLst>
          </a:custGeom>
          <a:noFill/>
          <a:ln w="28575">
            <a:solidFill>
              <a:srgbClr val="00B0F0"/>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8" name="任意多边形 7"/>
          <p:cNvSpPr/>
          <p:nvPr/>
        </p:nvSpPr>
        <p:spPr bwMode="gray">
          <a:xfrm>
            <a:off x="6194163" y="2527827"/>
            <a:ext cx="1744134" cy="2540000"/>
          </a:xfrm>
          <a:custGeom>
            <a:avLst/>
            <a:gdLst>
              <a:gd name="connsiteX0" fmla="*/ 1583266 w 1583266"/>
              <a:gd name="connsiteY0" fmla="*/ 2294467 h 2294467"/>
              <a:gd name="connsiteX1" fmla="*/ 0 w 1583266"/>
              <a:gd name="connsiteY1" fmla="*/ 1570567 h 2294467"/>
              <a:gd name="connsiteX2" fmla="*/ 1498600 w 1583266"/>
              <a:gd name="connsiteY2" fmla="*/ 359833 h 2294467"/>
              <a:gd name="connsiteX3" fmla="*/ 364066 w 1583266"/>
              <a:gd name="connsiteY3" fmla="*/ 0 h 2294467"/>
              <a:gd name="connsiteX0" fmla="*/ 1583266 w 1583266"/>
              <a:gd name="connsiteY0" fmla="*/ 2294467 h 2294467"/>
              <a:gd name="connsiteX1" fmla="*/ 0 w 1583266"/>
              <a:gd name="connsiteY1" fmla="*/ 1570567 h 2294467"/>
              <a:gd name="connsiteX2" fmla="*/ 1350433 w 1583266"/>
              <a:gd name="connsiteY2" fmla="*/ 461433 h 2294467"/>
              <a:gd name="connsiteX3" fmla="*/ 364066 w 1583266"/>
              <a:gd name="connsiteY3" fmla="*/ 0 h 2294467"/>
              <a:gd name="connsiteX0" fmla="*/ 1583266 w 1583266"/>
              <a:gd name="connsiteY0" fmla="*/ 2277534 h 2277534"/>
              <a:gd name="connsiteX1" fmla="*/ 0 w 1583266"/>
              <a:gd name="connsiteY1" fmla="*/ 1553634 h 2277534"/>
              <a:gd name="connsiteX2" fmla="*/ 1350433 w 1583266"/>
              <a:gd name="connsiteY2" fmla="*/ 444500 h 2277534"/>
              <a:gd name="connsiteX3" fmla="*/ 71966 w 1583266"/>
              <a:gd name="connsiteY3" fmla="*/ 0 h 2277534"/>
              <a:gd name="connsiteX0" fmla="*/ 1583266 w 1583266"/>
              <a:gd name="connsiteY0" fmla="*/ 2277534 h 2277534"/>
              <a:gd name="connsiteX1" fmla="*/ 0 w 1583266"/>
              <a:gd name="connsiteY1" fmla="*/ 1553634 h 2277534"/>
              <a:gd name="connsiteX2" fmla="*/ 1477433 w 1583266"/>
              <a:gd name="connsiteY2" fmla="*/ 325967 h 2277534"/>
              <a:gd name="connsiteX3" fmla="*/ 71966 w 1583266"/>
              <a:gd name="connsiteY3" fmla="*/ 0 h 2277534"/>
              <a:gd name="connsiteX0" fmla="*/ 1604434 w 1604434"/>
              <a:gd name="connsiteY0" fmla="*/ 2451100 h 2451100"/>
              <a:gd name="connsiteX1" fmla="*/ 21168 w 1604434"/>
              <a:gd name="connsiteY1" fmla="*/ 1727200 h 2451100"/>
              <a:gd name="connsiteX2" fmla="*/ 1498601 w 1604434"/>
              <a:gd name="connsiteY2" fmla="*/ 499533 h 2451100"/>
              <a:gd name="connsiteX3" fmla="*/ 0 w 1604434"/>
              <a:gd name="connsiteY3" fmla="*/ 0 h 2451100"/>
              <a:gd name="connsiteX0" fmla="*/ 1625600 w 1625600"/>
              <a:gd name="connsiteY0" fmla="*/ 2421467 h 2421467"/>
              <a:gd name="connsiteX1" fmla="*/ 42334 w 1625600"/>
              <a:gd name="connsiteY1" fmla="*/ 1697567 h 2421467"/>
              <a:gd name="connsiteX2" fmla="*/ 1519767 w 1625600"/>
              <a:gd name="connsiteY2" fmla="*/ 469900 h 2421467"/>
              <a:gd name="connsiteX3" fmla="*/ 0 w 1625600"/>
              <a:gd name="connsiteY3" fmla="*/ 0 h 2421467"/>
              <a:gd name="connsiteX0" fmla="*/ 1625600 w 1625600"/>
              <a:gd name="connsiteY0" fmla="*/ 2421467 h 2421467"/>
              <a:gd name="connsiteX1" fmla="*/ 21167 w 1625600"/>
              <a:gd name="connsiteY1" fmla="*/ 1680633 h 2421467"/>
              <a:gd name="connsiteX2" fmla="*/ 1519767 w 1625600"/>
              <a:gd name="connsiteY2" fmla="*/ 469900 h 2421467"/>
              <a:gd name="connsiteX3" fmla="*/ 0 w 1625600"/>
              <a:gd name="connsiteY3" fmla="*/ 0 h 2421467"/>
              <a:gd name="connsiteX0" fmla="*/ 1735667 w 1735667"/>
              <a:gd name="connsiteY0" fmla="*/ 2590800 h 2590800"/>
              <a:gd name="connsiteX1" fmla="*/ 21167 w 1735667"/>
              <a:gd name="connsiteY1" fmla="*/ 1680633 h 2590800"/>
              <a:gd name="connsiteX2" fmla="*/ 1519767 w 1735667"/>
              <a:gd name="connsiteY2" fmla="*/ 469900 h 2590800"/>
              <a:gd name="connsiteX3" fmla="*/ 0 w 1735667"/>
              <a:gd name="connsiteY3" fmla="*/ 0 h 2590800"/>
              <a:gd name="connsiteX0" fmla="*/ 1744134 w 1744134"/>
              <a:gd name="connsiteY0" fmla="*/ 2540000 h 2540000"/>
              <a:gd name="connsiteX1" fmla="*/ 21167 w 1744134"/>
              <a:gd name="connsiteY1" fmla="*/ 1680633 h 2540000"/>
              <a:gd name="connsiteX2" fmla="*/ 1519767 w 1744134"/>
              <a:gd name="connsiteY2" fmla="*/ 469900 h 2540000"/>
              <a:gd name="connsiteX3" fmla="*/ 0 w 1744134"/>
              <a:gd name="connsiteY3" fmla="*/ 0 h 2540000"/>
            </a:gdLst>
            <a:ahLst/>
            <a:cxnLst>
              <a:cxn ang="0">
                <a:pos x="connsiteX0" y="connsiteY0"/>
              </a:cxn>
              <a:cxn ang="0">
                <a:pos x="connsiteX1" y="connsiteY1"/>
              </a:cxn>
              <a:cxn ang="0">
                <a:pos x="connsiteX2" y="connsiteY2"/>
              </a:cxn>
              <a:cxn ang="0">
                <a:pos x="connsiteX3" y="connsiteY3"/>
              </a:cxn>
            </a:cxnLst>
            <a:rect l="l" t="t" r="r" b="b"/>
            <a:pathLst>
              <a:path w="1744134" h="2540000">
                <a:moveTo>
                  <a:pt x="1744134" y="2540000"/>
                </a:moveTo>
                <a:lnTo>
                  <a:pt x="21167" y="1680633"/>
                </a:lnTo>
                <a:lnTo>
                  <a:pt x="1519767" y="469900"/>
                </a:lnTo>
                <a:lnTo>
                  <a:pt x="0" y="0"/>
                </a:lnTo>
              </a:path>
            </a:pathLst>
          </a:custGeom>
          <a:noFill/>
          <a:ln w="28575">
            <a:solidFill>
              <a:srgbClr val="EC7061"/>
            </a:solidFill>
            <a:prstDash val="dashDot"/>
            <a:tailEnd type="stealt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75" name="文本框 74"/>
          <p:cNvSpPr txBox="1"/>
          <p:nvPr/>
        </p:nvSpPr>
        <p:spPr bwMode="gray">
          <a:xfrm>
            <a:off x="5392081" y="4606083"/>
            <a:ext cx="764233"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solidFill>
                  <a:srgbClr val="000000"/>
                </a:solidFill>
                <a:latin typeface="Huawei Sans" panose="020C0503030203020204" pitchFamily="34" charset="0"/>
              </a:rPr>
              <a:t>Switch</a:t>
            </a:r>
            <a:endParaRPr lang="en-US" altLang="zh-CN"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2596685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Monitoring the Uplink Interface Status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6312549" y="1441382"/>
            <a:ext cx="3626681" cy="4549911"/>
            <a:chOff x="7201683" y="1356213"/>
            <a:chExt cx="3626681" cy="4549911"/>
          </a:xfrm>
        </p:grpSpPr>
        <p:sp>
          <p:nvSpPr>
            <p:cNvPr id="83" name="椭圆 82"/>
            <p:cNvSpPr/>
            <p:nvPr/>
          </p:nvSpPr>
          <p:spPr bwMode="gray">
            <a:xfrm>
              <a:off x="7201683" y="2921280"/>
              <a:ext cx="3416078"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97670" y="1356213"/>
              <a:ext cx="810701" cy="408398"/>
            </a:xfrm>
            <a:prstGeom prst="rect">
              <a:avLst/>
            </a:prstGeom>
          </p:spPr>
        </p:pic>
        <p:cxnSp>
          <p:nvCxnSpPr>
            <p:cNvPr id="26" name="直接连接符 8"/>
            <p:cNvCxnSpPr>
              <a:cxnSpLocks noChangeShapeType="1"/>
              <a:stCxn id="35" idx="2"/>
            </p:cNvCxnSpPr>
            <p:nvPr/>
          </p:nvCxnSpPr>
          <p:spPr bwMode="gray">
            <a:xfrm>
              <a:off x="8090829" y="2529190"/>
              <a:ext cx="0" cy="60732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35" name="图片 3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10637" y="2086390"/>
              <a:ext cx="540000" cy="442800"/>
            </a:xfrm>
            <a:prstGeom prst="rect">
              <a:avLst/>
            </a:prstGeom>
          </p:spPr>
        </p:pic>
        <p:pic>
          <p:nvPicPr>
            <p:cNvPr id="36" name="图片 3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44803" y="2098468"/>
              <a:ext cx="540000" cy="442800"/>
            </a:xfrm>
            <a:prstGeom prst="rect">
              <a:avLst/>
            </a:prstGeom>
          </p:spPr>
        </p:pic>
        <p:cxnSp>
          <p:nvCxnSpPr>
            <p:cNvPr id="39" name="直接连接符 8"/>
            <p:cNvCxnSpPr>
              <a:cxnSpLocks noChangeShapeType="1"/>
              <a:endCxn id="35" idx="0"/>
            </p:cNvCxnSpPr>
            <p:nvPr/>
          </p:nvCxnSpPr>
          <p:spPr bwMode="gray">
            <a:xfrm flipH="1">
              <a:off x="8080637" y="1757993"/>
              <a:ext cx="701331" cy="32839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3" name="直接连接符 8"/>
            <p:cNvCxnSpPr>
              <a:cxnSpLocks noChangeShapeType="1"/>
              <a:endCxn id="36" idx="0"/>
            </p:cNvCxnSpPr>
            <p:nvPr/>
          </p:nvCxnSpPr>
          <p:spPr bwMode="gray">
            <a:xfrm>
              <a:off x="9013472" y="1755381"/>
              <a:ext cx="701331" cy="343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51" name="文本框 50"/>
            <p:cNvSpPr txBox="1"/>
            <p:nvPr/>
          </p:nvSpPr>
          <p:spPr bwMode="gray">
            <a:xfrm>
              <a:off x="7431095" y="2763303"/>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十字形 44"/>
            <p:cNvSpPr/>
            <p:nvPr/>
          </p:nvSpPr>
          <p:spPr bwMode="gray">
            <a:xfrm rot="2785165">
              <a:off x="7960777" y="2533426"/>
              <a:ext cx="260104" cy="260104"/>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a:stCxn id="86" idx="2"/>
            </p:cNvCxnSpPr>
            <p:nvPr/>
          </p:nvCxnSpPr>
          <p:spPr bwMode="gray">
            <a:xfrm>
              <a:off x="8080637" y="3577700"/>
              <a:ext cx="863713" cy="83983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85" name="直接连接符 84"/>
            <p:cNvCxnSpPr>
              <a:stCxn id="88" idx="2"/>
            </p:cNvCxnSpPr>
            <p:nvPr/>
          </p:nvCxnSpPr>
          <p:spPr bwMode="gray">
            <a:xfrm flipH="1">
              <a:off x="8982169" y="3582700"/>
              <a:ext cx="732634" cy="83033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86" name="图片 8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10637" y="3134900"/>
              <a:ext cx="540000" cy="442800"/>
            </a:xfrm>
            <a:prstGeom prst="rect">
              <a:avLst/>
            </a:prstGeom>
          </p:spPr>
        </p:pic>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44803" y="3139900"/>
              <a:ext cx="540000" cy="442800"/>
            </a:xfrm>
            <a:prstGeom prst="rect">
              <a:avLst/>
            </a:prstGeom>
          </p:spPr>
        </p:pic>
        <p:pic>
          <p:nvPicPr>
            <p:cNvPr id="89" name="图片 88" descr="PC.png"/>
            <p:cNvPicPr>
              <a:picLocks noChangeAspect="1"/>
            </p:cNvPicPr>
            <p:nvPr/>
          </p:nvPicPr>
          <p:blipFill>
            <a:blip r:embed="rId5" cstate="print"/>
            <a:stretch>
              <a:fillRect/>
            </a:stretch>
          </p:blipFill>
          <p:spPr bwMode="gray">
            <a:xfrm>
              <a:off x="7289517" y="5238370"/>
              <a:ext cx="539063" cy="414000"/>
            </a:xfrm>
            <a:prstGeom prst="rect">
              <a:avLst/>
            </a:prstGeom>
          </p:spPr>
        </p:pic>
        <p:pic>
          <p:nvPicPr>
            <p:cNvPr id="90" name="图片 89" descr="PC.png"/>
            <p:cNvPicPr>
              <a:picLocks noChangeAspect="1"/>
            </p:cNvPicPr>
            <p:nvPr/>
          </p:nvPicPr>
          <p:blipFill>
            <a:blip r:embed="rId5" cstate="print"/>
            <a:stretch>
              <a:fillRect/>
            </a:stretch>
          </p:blipFill>
          <p:spPr bwMode="gray">
            <a:xfrm>
              <a:off x="8704408" y="5238370"/>
              <a:ext cx="539063" cy="414000"/>
            </a:xfrm>
            <a:prstGeom prst="rect">
              <a:avLst/>
            </a:prstGeom>
          </p:spPr>
        </p:pic>
        <p:pic>
          <p:nvPicPr>
            <p:cNvPr id="91" name="图片 90" descr="PC.png"/>
            <p:cNvPicPr>
              <a:picLocks noChangeAspect="1"/>
            </p:cNvPicPr>
            <p:nvPr/>
          </p:nvPicPr>
          <p:blipFill>
            <a:blip r:embed="rId5" cstate="print"/>
            <a:stretch>
              <a:fillRect/>
            </a:stretch>
          </p:blipFill>
          <p:spPr bwMode="gray">
            <a:xfrm>
              <a:off x="10199135" y="5232057"/>
              <a:ext cx="539063" cy="414000"/>
            </a:xfrm>
            <a:prstGeom prst="rect">
              <a:avLst/>
            </a:prstGeom>
          </p:spPr>
        </p:pic>
        <p:cxnSp>
          <p:nvCxnSpPr>
            <p:cNvPr id="92" name="直接连接符 91"/>
            <p:cNvCxnSpPr>
              <a:stCxn id="89" idx="0"/>
            </p:cNvCxnSpPr>
            <p:nvPr/>
          </p:nvCxnSpPr>
          <p:spPr bwMode="gray">
            <a:xfrm flipV="1">
              <a:off x="7559049" y="4396896"/>
              <a:ext cx="1393530" cy="8414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93" name="直接连接符 92"/>
            <p:cNvCxnSpPr>
              <a:stCxn id="90" idx="0"/>
            </p:cNvCxnSpPr>
            <p:nvPr/>
          </p:nvCxnSpPr>
          <p:spPr bwMode="gray">
            <a:xfrm flipH="1" flipV="1">
              <a:off x="8962762" y="4411368"/>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94" name="直接连接符 93"/>
            <p:cNvCxnSpPr>
              <a:stCxn id="91" idx="0"/>
            </p:cNvCxnSpPr>
            <p:nvPr/>
          </p:nvCxnSpPr>
          <p:spPr bwMode="gray">
            <a:xfrm flipH="1" flipV="1">
              <a:off x="8976943" y="4405055"/>
              <a:ext cx="1491724"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95" name="图片 9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680199" y="4188302"/>
              <a:ext cx="540000" cy="442800"/>
            </a:xfrm>
            <a:prstGeom prst="rect">
              <a:avLst/>
            </a:prstGeom>
          </p:spPr>
        </p:pic>
        <p:sp>
          <p:nvSpPr>
            <p:cNvPr id="98" name="Text Box 4"/>
            <p:cNvSpPr txBox="1">
              <a:spLocks noChangeArrowheads="1"/>
            </p:cNvSpPr>
            <p:nvPr/>
          </p:nvSpPr>
          <p:spPr bwMode="gray">
            <a:xfrm>
              <a:off x="7296826" y="5732271"/>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PC1</a:t>
              </a:r>
            </a:p>
          </p:txBody>
        </p:sp>
        <p:sp>
          <p:nvSpPr>
            <p:cNvPr id="100" name="Text Box 4"/>
            <p:cNvSpPr txBox="1">
              <a:spLocks noChangeArrowheads="1"/>
            </p:cNvSpPr>
            <p:nvPr/>
          </p:nvSpPr>
          <p:spPr bwMode="gray">
            <a:xfrm>
              <a:off x="8711717" y="5723399"/>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PC2</a:t>
              </a:r>
            </a:p>
          </p:txBody>
        </p:sp>
        <p:sp>
          <p:nvSpPr>
            <p:cNvPr id="101" name="任意多边形 2"/>
            <p:cNvSpPr/>
            <p:nvPr/>
          </p:nvSpPr>
          <p:spPr bwMode="gray">
            <a:xfrm>
              <a:off x="8291240" y="3630602"/>
              <a:ext cx="1274726" cy="398836"/>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102" name="Rectangle 21"/>
            <p:cNvSpPr>
              <a:spLocks noChangeArrowheads="1"/>
            </p:cNvSpPr>
            <p:nvPr/>
          </p:nvSpPr>
          <p:spPr bwMode="gray">
            <a:xfrm>
              <a:off x="8664051" y="3809425"/>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103" name="文本框 102"/>
            <p:cNvSpPr txBox="1"/>
            <p:nvPr/>
          </p:nvSpPr>
          <p:spPr bwMode="gray">
            <a:xfrm>
              <a:off x="7380456" y="3209661"/>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文本框 103"/>
            <p:cNvSpPr txBox="1"/>
            <p:nvPr/>
          </p:nvSpPr>
          <p:spPr bwMode="gray">
            <a:xfrm>
              <a:off x="9918621" y="3205785"/>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Text Box 4"/>
            <p:cNvSpPr txBox="1">
              <a:spLocks noChangeArrowheads="1"/>
            </p:cNvSpPr>
            <p:nvPr/>
          </p:nvSpPr>
          <p:spPr bwMode="gray">
            <a:xfrm>
              <a:off x="10200219" y="5739925"/>
              <a:ext cx="540903"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PC3</a:t>
              </a:r>
            </a:p>
          </p:txBody>
        </p:sp>
        <p:sp>
          <p:nvSpPr>
            <p:cNvPr id="81" name="文本框 80"/>
            <p:cNvSpPr txBox="1"/>
            <p:nvPr/>
          </p:nvSpPr>
          <p:spPr bwMode="gray">
            <a:xfrm>
              <a:off x="7267745" y="3632420"/>
              <a:ext cx="837089" cy="338554"/>
            </a:xfrm>
            <a:prstGeom prst="rect">
              <a:avLst/>
            </a:prstGeom>
            <a:noFill/>
          </p:spPr>
          <p:txBody>
            <a:bodyPr wrap="square" rtlCol="0">
              <a:noAutofit/>
            </a:bodyPr>
            <a:lstStyle/>
            <a:p>
              <a:pPr fontAlgn="ctr"/>
              <a:r>
                <a:rPr lang="en-US" sz="1600" dirty="0">
                  <a:latin typeface="Huawei Sans" panose="020C0503030203020204" pitchFamily="34" charset="0"/>
                </a:rPr>
                <a:t>Master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9965627" y="3631169"/>
              <a:ext cx="862737" cy="338554"/>
            </a:xfrm>
            <a:prstGeom prst="rect">
              <a:avLst/>
            </a:prstGeom>
            <a:noFill/>
          </p:spPr>
          <p:txBody>
            <a:bodyPr wrap="square" rtlCol="0">
              <a:noAutofit/>
            </a:bodyPr>
            <a:lstStyle/>
            <a:p>
              <a:pPr fontAlgn="ctr"/>
              <a:r>
                <a:rPr lang="en-US" sz="1600" dirty="0">
                  <a:latin typeface="Huawei Sans" panose="020C0503030203020204" pitchFamily="34" charset="0"/>
                </a:rPr>
                <a:t>Backup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8"/>
            <p:cNvCxnSpPr>
              <a:cxnSpLocks noChangeShapeType="1"/>
            </p:cNvCxnSpPr>
            <p:nvPr/>
          </p:nvCxnSpPr>
          <p:spPr bwMode="gray">
            <a:xfrm>
              <a:off x="9714803" y="2529190"/>
              <a:ext cx="0" cy="60732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99" name="十字形 98"/>
            <p:cNvSpPr/>
            <p:nvPr/>
          </p:nvSpPr>
          <p:spPr bwMode="gray">
            <a:xfrm rot="2785165">
              <a:off x="7970193" y="3038085"/>
              <a:ext cx="260104" cy="260104"/>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7" name="文本框 106"/>
          <p:cNvSpPr txBox="1"/>
          <p:nvPr/>
        </p:nvSpPr>
        <p:spPr bwMode="gray">
          <a:xfrm>
            <a:off x="8273527" y="4303315"/>
            <a:ext cx="868940"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 name="圆角矩形标注 7"/>
          <p:cNvSpPr/>
          <p:nvPr/>
        </p:nvSpPr>
        <p:spPr bwMode="gray">
          <a:xfrm>
            <a:off x="1503779" y="1843162"/>
            <a:ext cx="4756213" cy="1669119"/>
          </a:xfrm>
          <a:prstGeom prst="wedgeRoundRectCallout">
            <a:avLst>
              <a:gd name="adj1" fmla="val 60984"/>
              <a:gd name="adj2" fmla="val 35535"/>
              <a:gd name="adj3" fmla="val 16667"/>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fontAlgn="ctr">
              <a:lnSpc>
                <a:spcPct val="150000"/>
              </a:lnSpc>
            </a:pPr>
            <a:r>
              <a:rPr lang="en-US" sz="1400" dirty="0">
                <a:solidFill>
                  <a:srgbClr val="1D1D1A"/>
                </a:solidFill>
                <a:latin typeface="Huawei Sans" panose="020C0503030203020204" pitchFamily="34" charset="0"/>
              </a:rPr>
              <a:t>VRRP can monitor the status of the uplink interface. When a device detects a fault on the uplink interface or link, the device reduces the VRRP priority. This ensures that the backup with a normal uplink can be elected as the </a:t>
            </a:r>
            <a:r>
              <a:rPr lang="en-US" altLang="zh-CN" sz="1400" dirty="0">
                <a:solidFill>
                  <a:srgbClr val="1D1D1A"/>
                </a:solidFill>
                <a:latin typeface="Huawei Sans" panose="020C0503030203020204" pitchFamily="34" charset="0"/>
              </a:rPr>
              <a:t>M</a:t>
            </a:r>
            <a:r>
              <a:rPr lang="en-US" sz="1400" dirty="0">
                <a:solidFill>
                  <a:srgbClr val="1D1D1A"/>
                </a:solidFill>
                <a:latin typeface="Huawei Sans" panose="020C0503030203020204" pitchFamily="34" charset="0"/>
              </a:rPr>
              <a:t>aster to forward packets.</a:t>
            </a:r>
          </a:p>
        </p:txBody>
      </p:sp>
    </p:spTree>
    <p:extLst>
      <p:ext uri="{BB962C8B-B14F-4D97-AF65-F5344CB8AC3E}">
        <p14:creationId xmlns:p14="http://schemas.microsoft.com/office/powerpoint/2010/main" val="3913732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Association Between VRRP and BFD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455804" y="1243999"/>
            <a:ext cx="11252009" cy="1200329"/>
          </a:xfrm>
          <a:prstGeom prst="rect">
            <a:avLst/>
          </a:prstGeom>
        </p:spPr>
        <p:txBody>
          <a:bodyPr wrap="square">
            <a:noAutofit/>
          </a:bodyPr>
          <a:lstStyle/>
          <a:p>
            <a:pPr fontAlgn="ctr">
              <a:lnSpc>
                <a:spcPct val="150000"/>
              </a:lnSpc>
            </a:pPr>
            <a:r>
              <a:rPr lang="en-US" sz="1600" dirty="0">
                <a:latin typeface="Huawei Sans" panose="020C0503030203020204" pitchFamily="34" charset="0"/>
              </a:rPr>
              <a:t>With association between VRRP and BFD enabled, when the backup detects a fault through BFD, the backup switches to the Master state immediately without waiting for the </a:t>
            </a:r>
            <a:r>
              <a:rPr lang="en-US" altLang="zh-CN" sz="1600" dirty="0">
                <a:latin typeface="Huawei Sans" panose="020C0503030203020204" pitchFamily="34" charset="0"/>
              </a:rPr>
              <a:t>MASTER_DOWN timer</a:t>
            </a:r>
            <a:r>
              <a:rPr lang="en-US" sz="1600" dirty="0">
                <a:latin typeface="Huawei Sans" panose="020C0503030203020204" pitchFamily="34" charset="0"/>
              </a:rPr>
              <a:t> to expire. This implements millisecond-level active/standby switchover.</a:t>
            </a:r>
          </a:p>
        </p:txBody>
      </p:sp>
      <p:grpSp>
        <p:nvGrpSpPr>
          <p:cNvPr id="79" name="组合 78"/>
          <p:cNvGrpSpPr/>
          <p:nvPr/>
        </p:nvGrpSpPr>
        <p:grpSpPr bwMode="gray">
          <a:xfrm>
            <a:off x="3539390" y="2319243"/>
            <a:ext cx="5080716" cy="4062507"/>
            <a:chOff x="664890" y="1670669"/>
            <a:chExt cx="5080716" cy="4062507"/>
          </a:xfrm>
        </p:grpSpPr>
        <p:grpSp>
          <p:nvGrpSpPr>
            <p:cNvPr id="80" name="组合 79"/>
            <p:cNvGrpSpPr/>
            <p:nvPr/>
          </p:nvGrpSpPr>
          <p:grpSpPr bwMode="gray">
            <a:xfrm>
              <a:off x="664890" y="1670669"/>
              <a:ext cx="5080716" cy="3863234"/>
              <a:chOff x="664890" y="1670669"/>
              <a:chExt cx="5080716" cy="3863234"/>
            </a:xfrm>
          </p:grpSpPr>
          <p:sp>
            <p:nvSpPr>
              <p:cNvPr id="84" name="椭圆 83"/>
              <p:cNvSpPr/>
              <p:nvPr/>
            </p:nvSpPr>
            <p:spPr bwMode="gray">
              <a:xfrm>
                <a:off x="986163" y="2514326"/>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64890" y="3370952"/>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192.168.1.251/24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6" name="文本框 85"/>
              <p:cNvSpPr txBox="1"/>
              <p:nvPr/>
            </p:nvSpPr>
            <p:spPr bwMode="gray">
              <a:xfrm>
                <a:off x="4339838" y="3370952"/>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192.168.1.252/24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7" name="文本框 86"/>
              <p:cNvSpPr txBox="1"/>
              <p:nvPr/>
            </p:nvSpPr>
            <p:spPr bwMode="gray">
              <a:xfrm>
                <a:off x="1059346" y="3187835"/>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4611683" y="3190789"/>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任意多边形 2"/>
              <p:cNvSpPr/>
              <p:nvPr/>
            </p:nvSpPr>
            <p:spPr bwMode="gray">
              <a:xfrm>
                <a:off x="2036648" y="3228988"/>
                <a:ext cx="2410175" cy="450640"/>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90" name="Rectangle 21"/>
              <p:cNvSpPr>
                <a:spLocks noChangeArrowheads="1"/>
              </p:cNvSpPr>
              <p:nvPr/>
            </p:nvSpPr>
            <p:spPr bwMode="gray">
              <a:xfrm>
                <a:off x="2731283" y="3707398"/>
                <a:ext cx="102866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BFD session</a:t>
                </a:r>
                <a:endParaRPr lang="en-US" altLang="zh-CN" sz="1200" b="1" dirty="0">
                  <a:solidFill>
                    <a:srgbClr val="EC7061"/>
                  </a:solidFill>
                  <a:latin typeface="Huawei Sans" panose="020C0503030203020204" pitchFamily="34" charset="0"/>
                  <a:ea typeface="微软雅黑" pitchFamily="34" charset="-122"/>
                </a:endParaRPr>
              </a:p>
            </p:txBody>
          </p:sp>
          <p:sp>
            <p:nvSpPr>
              <p:cNvPr id="91" name="文本框 90"/>
              <p:cNvSpPr txBox="1"/>
              <p:nvPr/>
            </p:nvSpPr>
            <p:spPr bwMode="gray">
              <a:xfrm>
                <a:off x="1059346" y="2793719"/>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2" name="文本框 91"/>
              <p:cNvSpPr txBox="1"/>
              <p:nvPr/>
            </p:nvSpPr>
            <p:spPr bwMode="gray">
              <a:xfrm>
                <a:off x="4898052" y="2798756"/>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3" name="文本框 92"/>
              <p:cNvSpPr txBox="1"/>
              <p:nvPr/>
            </p:nvSpPr>
            <p:spPr bwMode="gray">
              <a:xfrm>
                <a:off x="1237912" y="3555448"/>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4411742" y="3555891"/>
                <a:ext cx="90281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Backup</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p:cNvCxnSpPr>
                <a:stCxn id="97" idx="2"/>
              </p:cNvCxnSpPr>
              <p:nvPr/>
            </p:nvCxnSpPr>
            <p:spPr bwMode="gray">
              <a:xfrm>
                <a:off x="1707815" y="3171954"/>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96" name="直接连接符 95"/>
              <p:cNvCxnSpPr>
                <a:stCxn id="101" idx="2"/>
              </p:cNvCxnSpPr>
              <p:nvPr/>
            </p:nvCxnSpPr>
            <p:spPr bwMode="gray">
              <a:xfrm flipH="1">
                <a:off x="3197612" y="3171954"/>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97" name="图片 9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37815" y="2729154"/>
                <a:ext cx="540000" cy="442800"/>
              </a:xfrm>
              <a:prstGeom prst="rect">
                <a:avLst/>
              </a:prstGeom>
            </p:spPr>
          </p:pic>
          <p:pic>
            <p:nvPicPr>
              <p:cNvPr id="100" name="图片 9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92261" y="1670669"/>
                <a:ext cx="810701" cy="408398"/>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46823" y="2729154"/>
                <a:ext cx="540000" cy="442800"/>
              </a:xfrm>
              <a:prstGeom prst="rect">
                <a:avLst/>
              </a:prstGeom>
            </p:spPr>
          </p:pic>
          <p:grpSp>
            <p:nvGrpSpPr>
              <p:cNvPr id="102" name="组合 101"/>
              <p:cNvGrpSpPr/>
              <p:nvPr/>
            </p:nvGrpSpPr>
            <p:grpSpPr bwMode="gray">
              <a:xfrm>
                <a:off x="1206844" y="4077663"/>
                <a:ext cx="4045115" cy="1456240"/>
                <a:chOff x="2314029" y="4483762"/>
                <a:chExt cx="4045115" cy="1456240"/>
              </a:xfrm>
            </p:grpSpPr>
            <p:pic>
              <p:nvPicPr>
                <p:cNvPr id="105" name="图片 104"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106" name="图片 105"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107" name="图片 106"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108" name="直接连接符 107"/>
                <p:cNvCxnSpPr>
                  <a:stCxn id="105"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09" name="直接连接符 108"/>
                <p:cNvCxnSpPr>
                  <a:stCxn id="106"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10" name="直接连接符 109"/>
                <p:cNvCxnSpPr>
                  <a:stCxn id="107"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11" name="图片 11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103" name="直接连接符 102"/>
              <p:cNvCxnSpPr>
                <a:stCxn id="97" idx="0"/>
                <a:endCxn id="100" idx="2"/>
              </p:cNvCxnSpPr>
              <p:nvPr/>
            </p:nvCxnSpPr>
            <p:spPr bwMode="gray">
              <a:xfrm flipV="1">
                <a:off x="1707815" y="2079067"/>
                <a:ext cx="1489797" cy="650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04" name="直接连接符 103"/>
              <p:cNvCxnSpPr>
                <a:stCxn id="101" idx="0"/>
                <a:endCxn id="100" idx="2"/>
              </p:cNvCxnSpPr>
              <p:nvPr/>
            </p:nvCxnSpPr>
            <p:spPr bwMode="gray">
              <a:xfrm flipH="1" flipV="1">
                <a:off x="3197612" y="2079067"/>
                <a:ext cx="1519211" cy="6500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81" name="Text Box 4"/>
            <p:cNvSpPr txBox="1">
              <a:spLocks noChangeArrowheads="1"/>
            </p:cNvSpPr>
            <p:nvPr/>
          </p:nvSpPr>
          <p:spPr bwMode="gray">
            <a:xfrm>
              <a:off x="4206658" y="5566977"/>
              <a:ext cx="153233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PC3</a:t>
              </a:r>
            </a:p>
          </p:txBody>
        </p:sp>
        <p:sp>
          <p:nvSpPr>
            <p:cNvPr id="82" name="Text Box 4"/>
            <p:cNvSpPr txBox="1">
              <a:spLocks noChangeArrowheads="1"/>
            </p:cNvSpPr>
            <p:nvPr/>
          </p:nvSpPr>
          <p:spPr bwMode="gray">
            <a:xfrm>
              <a:off x="692881" y="5566977"/>
              <a:ext cx="153233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PC1</a:t>
              </a:r>
            </a:p>
          </p:txBody>
        </p:sp>
        <p:sp>
          <p:nvSpPr>
            <p:cNvPr id="83" name="Text Box 4"/>
            <p:cNvSpPr txBox="1">
              <a:spLocks noChangeArrowheads="1"/>
            </p:cNvSpPr>
            <p:nvPr/>
          </p:nvSpPr>
          <p:spPr bwMode="gray">
            <a:xfrm>
              <a:off x="2408271" y="5565937"/>
              <a:ext cx="153233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lnSpc>
                  <a:spcPct val="90000"/>
                </a:lnSpc>
                <a:spcBef>
                  <a:spcPct val="50000"/>
                </a:spcBef>
              </a:pPr>
              <a:r>
                <a:rPr lang="en-US" sz="1200" dirty="0">
                  <a:latin typeface="Huawei Sans" panose="020C0503030203020204" pitchFamily="34" charset="0"/>
                </a:rPr>
                <a:t>PC2</a:t>
              </a:r>
            </a:p>
          </p:txBody>
        </p:sp>
      </p:grpSp>
      <p:sp>
        <p:nvSpPr>
          <p:cNvPr id="112" name="文本框 111"/>
          <p:cNvSpPr txBox="1"/>
          <p:nvPr/>
        </p:nvSpPr>
        <p:spPr bwMode="gray">
          <a:xfrm>
            <a:off x="6283675" y="4787405"/>
            <a:ext cx="836759"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0612096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a:endCxn id="17" idx="0"/>
          </p:cNvCxnSpPr>
          <p:nvPr/>
        </p:nvCxnSpPr>
        <p:spPr bwMode="gray">
          <a:xfrm flipH="1">
            <a:off x="4610756" y="3597226"/>
            <a:ext cx="1407457" cy="117882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6" name="直接连接符 15"/>
          <p:cNvCxnSpPr>
            <a:endCxn id="48" idx="0"/>
          </p:cNvCxnSpPr>
          <p:nvPr/>
        </p:nvCxnSpPr>
        <p:spPr bwMode="gray">
          <a:xfrm>
            <a:off x="6018213" y="3597226"/>
            <a:ext cx="1492621" cy="1169631"/>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Application of VRRP and MSTP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1044613" y="1573398"/>
            <a:ext cx="2978957" cy="720080"/>
          </a:xfrm>
          <a:prstGeom prst="roundRect">
            <a:avLst>
              <a:gd name="adj" fmla="val 7486"/>
            </a:avLst>
          </a:prstGeom>
          <a:solidFill>
            <a:srgbClr val="FFFFCC"/>
          </a:solidFill>
          <a:ln w="12700">
            <a:solidFill>
              <a:srgbClr val="FFD27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lang="en-US" sz="1600" dirty="0">
                <a:solidFill>
                  <a:srgbClr val="EC7061"/>
                </a:solidFill>
                <a:latin typeface="Huawei Sans" panose="020C0503030203020204" pitchFamily="34" charset="0"/>
              </a:rPr>
              <a:t>Instance 1 </a:t>
            </a:r>
            <a:r>
              <a:rPr lang="en-US" sz="1600" dirty="0" err="1">
                <a:solidFill>
                  <a:srgbClr val="EC7061"/>
                </a:solidFill>
                <a:latin typeface="Huawei Sans" panose="020C0503030203020204" pitchFamily="34" charset="0"/>
              </a:rPr>
              <a:t>vlan</a:t>
            </a:r>
            <a:r>
              <a:rPr lang="en-US" sz="1600" dirty="0">
                <a:solidFill>
                  <a:srgbClr val="EC7061"/>
                </a:solidFill>
                <a:latin typeface="Huawei Sans" panose="020C0503030203020204" pitchFamily="34" charset="0"/>
              </a:rPr>
              <a:t> 10 primary</a:t>
            </a:r>
          </a:p>
          <a:p>
            <a:pPr fontAlgn="ctr">
              <a:lnSpc>
                <a:spcPts val="2200"/>
              </a:lnSpc>
            </a:pPr>
            <a:r>
              <a:rPr lang="en-US" sz="1600" dirty="0">
                <a:solidFill>
                  <a:srgbClr val="00B0F0"/>
                </a:solidFill>
                <a:latin typeface="Huawei Sans" panose="020C0503030203020204" pitchFamily="34" charset="0"/>
              </a:rPr>
              <a:t>Instance 2 </a:t>
            </a:r>
            <a:r>
              <a:rPr lang="en-US" sz="1600" dirty="0" err="1">
                <a:solidFill>
                  <a:srgbClr val="00B0F0"/>
                </a:solidFill>
                <a:latin typeface="Huawei Sans" panose="020C0503030203020204" pitchFamily="34" charset="0"/>
              </a:rPr>
              <a:t>vlan</a:t>
            </a:r>
            <a:r>
              <a:rPr lang="en-US" sz="1600" dirty="0">
                <a:solidFill>
                  <a:srgbClr val="00B0F0"/>
                </a:solidFill>
                <a:latin typeface="Huawei Sans" panose="020C0503030203020204" pitchFamily="34" charset="0"/>
              </a:rPr>
              <a:t> 20 secondary</a:t>
            </a:r>
            <a:endParaRPr lang="en-US" altLang="zh-CN" sz="16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64"/>
          <p:cNvSpPr/>
          <p:nvPr/>
        </p:nvSpPr>
        <p:spPr bwMode="gray">
          <a:xfrm>
            <a:off x="8024913" y="1588967"/>
            <a:ext cx="2907258" cy="720080"/>
          </a:xfrm>
          <a:prstGeom prst="roundRect">
            <a:avLst>
              <a:gd name="adj" fmla="val 7486"/>
            </a:avLst>
          </a:prstGeom>
          <a:solidFill>
            <a:srgbClr val="FFFFCC"/>
          </a:solidFill>
          <a:ln w="12700">
            <a:solidFill>
              <a:srgbClr val="FFD27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lang="en-US" sz="1600" dirty="0">
                <a:solidFill>
                  <a:srgbClr val="EC7061"/>
                </a:solidFill>
                <a:latin typeface="Huawei Sans" panose="020C0503030203020204" pitchFamily="34" charset="0"/>
              </a:rPr>
              <a:t>Instance 1 </a:t>
            </a:r>
            <a:r>
              <a:rPr lang="en-US" sz="1600" dirty="0" err="1">
                <a:solidFill>
                  <a:srgbClr val="EC7061"/>
                </a:solidFill>
                <a:latin typeface="Huawei Sans" panose="020C0503030203020204" pitchFamily="34" charset="0"/>
              </a:rPr>
              <a:t>vlan</a:t>
            </a:r>
            <a:r>
              <a:rPr lang="en-US" sz="1600" dirty="0">
                <a:solidFill>
                  <a:srgbClr val="EC7061"/>
                </a:solidFill>
                <a:latin typeface="Huawei Sans" panose="020C0503030203020204" pitchFamily="34" charset="0"/>
              </a:rPr>
              <a:t> 10 secondary</a:t>
            </a:r>
          </a:p>
          <a:p>
            <a:pPr fontAlgn="ctr">
              <a:lnSpc>
                <a:spcPts val="2200"/>
              </a:lnSpc>
            </a:pPr>
            <a:r>
              <a:rPr lang="en-US" sz="1600" dirty="0">
                <a:solidFill>
                  <a:srgbClr val="00B0F0"/>
                </a:solidFill>
                <a:latin typeface="Huawei Sans" panose="020C0503030203020204" pitchFamily="34" charset="0"/>
              </a:rPr>
              <a:t>Instance 2 </a:t>
            </a:r>
            <a:r>
              <a:rPr lang="en-US" sz="1600" dirty="0" err="1">
                <a:solidFill>
                  <a:srgbClr val="00B0F0"/>
                </a:solidFill>
                <a:latin typeface="Huawei Sans" panose="020C0503030203020204" pitchFamily="34" charset="0"/>
              </a:rPr>
              <a:t>vlan</a:t>
            </a:r>
            <a:r>
              <a:rPr lang="en-US" sz="1600" dirty="0">
                <a:solidFill>
                  <a:srgbClr val="00B0F0"/>
                </a:solidFill>
                <a:latin typeface="Huawei Sans" panose="020C0503030203020204" pitchFamily="34" charset="0"/>
              </a:rPr>
              <a:t> 20 primary</a:t>
            </a:r>
            <a:endParaRPr lang="en-US" altLang="zh-CN" sz="16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65"/>
          <p:cNvSpPr/>
          <p:nvPr/>
        </p:nvSpPr>
        <p:spPr bwMode="gray">
          <a:xfrm>
            <a:off x="1053331" y="2442460"/>
            <a:ext cx="2997538" cy="720080"/>
          </a:xfrm>
          <a:prstGeom prst="roundRect">
            <a:avLst>
              <a:gd name="adj" fmla="val 7486"/>
            </a:avLst>
          </a:prstGeom>
          <a:solidFill>
            <a:srgbClr val="FFFFCC"/>
          </a:solidFill>
          <a:ln w="12700">
            <a:solidFill>
              <a:srgbClr val="FFD27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lang="en-US" sz="1600" dirty="0">
                <a:solidFill>
                  <a:srgbClr val="EC7061"/>
                </a:solidFill>
                <a:latin typeface="Huawei Sans" panose="020C0503030203020204" pitchFamily="34" charset="0"/>
              </a:rPr>
              <a:t>VRID 1 : Master</a:t>
            </a:r>
          </a:p>
          <a:p>
            <a:pPr fontAlgn="ctr">
              <a:lnSpc>
                <a:spcPts val="2200"/>
              </a:lnSpc>
            </a:pPr>
            <a:r>
              <a:rPr lang="en-US" sz="1600" dirty="0">
                <a:solidFill>
                  <a:srgbClr val="00B0F0"/>
                </a:solidFill>
                <a:latin typeface="Huawei Sans" panose="020C0503030203020204" pitchFamily="34" charset="0"/>
              </a:rPr>
              <a:t>VRID 2 : Backup</a:t>
            </a:r>
            <a:endParaRPr lang="en-US" altLang="zh-CN" sz="16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8024914" y="2513288"/>
            <a:ext cx="2920306" cy="720080"/>
          </a:xfrm>
          <a:prstGeom prst="roundRect">
            <a:avLst>
              <a:gd name="adj" fmla="val 7486"/>
            </a:avLst>
          </a:prstGeom>
          <a:solidFill>
            <a:srgbClr val="FFFFCC"/>
          </a:solidFill>
          <a:ln w="12700">
            <a:solidFill>
              <a:srgbClr val="FFD27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lang="en-US" sz="1600" dirty="0">
                <a:solidFill>
                  <a:srgbClr val="EC7061"/>
                </a:solidFill>
                <a:latin typeface="Huawei Sans" panose="020C0503030203020204" pitchFamily="34" charset="0"/>
              </a:rPr>
              <a:t>VRID 1 : Backup</a:t>
            </a:r>
          </a:p>
          <a:p>
            <a:pPr fontAlgn="ctr">
              <a:lnSpc>
                <a:spcPts val="2200"/>
              </a:lnSpc>
            </a:pPr>
            <a:r>
              <a:rPr lang="en-US" sz="1600" dirty="0">
                <a:solidFill>
                  <a:srgbClr val="00B0F0"/>
                </a:solidFill>
                <a:latin typeface="Huawei Sans" panose="020C0503030203020204" pitchFamily="34" charset="0"/>
              </a:rPr>
              <a:t>VRID 2 : Master</a:t>
            </a:r>
            <a:endParaRPr lang="en-US" altLang="zh-CN" sz="16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2699" y="1838947"/>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33083" y="1838947"/>
            <a:ext cx="540000" cy="442800"/>
          </a:xfrm>
          <a:prstGeom prst="rect">
            <a:avLst/>
          </a:prstGeom>
        </p:spPr>
      </p:pic>
      <p:pic>
        <p:nvPicPr>
          <p:cNvPr id="6" name="图片 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19459" y="3375826"/>
            <a:ext cx="540000" cy="442800"/>
          </a:xfrm>
          <a:prstGeom prst="rect">
            <a:avLst/>
          </a:prstGeom>
        </p:spPr>
      </p:pic>
      <p:cxnSp>
        <p:nvCxnSpPr>
          <p:cNvPr id="8" name="直接连接符 7"/>
          <p:cNvCxnSpPr>
            <a:stCxn id="4" idx="2"/>
            <a:endCxn id="6" idx="1"/>
          </p:cNvCxnSpPr>
          <p:nvPr/>
        </p:nvCxnSpPr>
        <p:spPr bwMode="gray">
          <a:xfrm>
            <a:off x="4472699" y="2281747"/>
            <a:ext cx="1246760" cy="13154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5" idx="2"/>
            <a:endCxn id="6" idx="3"/>
          </p:cNvCxnSpPr>
          <p:nvPr/>
        </p:nvCxnSpPr>
        <p:spPr bwMode="gray">
          <a:xfrm flipH="1">
            <a:off x="6259459" y="2281747"/>
            <a:ext cx="1343624" cy="13154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1" descr="开放网络-蓝.png"/>
          <p:cNvPicPr>
            <a:picLocks noChangeAspect="1"/>
          </p:cNvPicPr>
          <p:nvPr/>
        </p:nvPicPr>
        <p:blipFill>
          <a:blip r:embed="rId5" cstate="print"/>
          <a:stretch>
            <a:fillRect/>
          </a:stretch>
        </p:blipFill>
        <p:spPr bwMode="gray">
          <a:xfrm>
            <a:off x="4340952" y="4776049"/>
            <a:ext cx="539607" cy="415381"/>
          </a:xfrm>
          <a:prstGeom prst="rect">
            <a:avLst/>
          </a:prstGeom>
        </p:spPr>
      </p:pic>
      <p:sp>
        <p:nvSpPr>
          <p:cNvPr id="32" name="Text Box 4"/>
          <p:cNvSpPr txBox="1">
            <a:spLocks noChangeArrowheads="1"/>
          </p:cNvSpPr>
          <p:nvPr/>
        </p:nvSpPr>
        <p:spPr bwMode="gray">
          <a:xfrm>
            <a:off x="3821007" y="5233420"/>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HostA</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rot="18905613">
            <a:off x="6681436" y="2967791"/>
            <a:ext cx="843501" cy="276999"/>
          </a:xfrm>
          <a:prstGeom prst="rect">
            <a:avLst/>
          </a:prstGeom>
          <a:noFill/>
        </p:spPr>
        <p:txBody>
          <a:bodyPr wrap="square" rtlCol="0">
            <a:noAutofit/>
          </a:bodyPr>
          <a:lstStyle/>
          <a:p>
            <a:pPr fontAlgn="ctr"/>
            <a:r>
              <a:rPr lang="en-US" sz="1200" dirty="0">
                <a:latin typeface="Huawei Sans" panose="020C0503030203020204" pitchFamily="34" charset="0"/>
              </a:rPr>
              <a:t>GE0/0/23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rot="2826297">
            <a:off x="4465920" y="2947395"/>
            <a:ext cx="843501" cy="276999"/>
          </a:xfrm>
          <a:prstGeom prst="rect">
            <a:avLst/>
          </a:prstGeom>
          <a:noFill/>
        </p:spPr>
        <p:txBody>
          <a:bodyPr wrap="square" rtlCol="0">
            <a:noAutofit/>
          </a:bodyPr>
          <a:lstStyle/>
          <a:p>
            <a:pPr fontAlgn="ctr"/>
            <a:r>
              <a:rPr lang="en-US" sz="1200" dirty="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rot="19016168">
            <a:off x="6342889" y="2851857"/>
            <a:ext cx="657552" cy="307777"/>
          </a:xfrm>
          <a:prstGeom prst="rect">
            <a:avLst/>
          </a:prstGeom>
          <a:noFill/>
        </p:spPr>
        <p:txBody>
          <a:bodyPr wrap="square" rtlCol="0">
            <a:noAutofit/>
          </a:bodyPr>
          <a:lstStyle/>
          <a:p>
            <a:pPr fontAlgn="ctr"/>
            <a:r>
              <a:rPr lang="en-US" sz="1400" dirty="0">
                <a:latin typeface="Huawei Sans" panose="020C0503030203020204" pitchFamily="34" charset="0"/>
              </a:rPr>
              <a:t>Trunk</a:t>
            </a:r>
          </a:p>
        </p:txBody>
      </p:sp>
      <p:sp>
        <p:nvSpPr>
          <p:cNvPr id="38" name="文本框 37"/>
          <p:cNvSpPr txBox="1"/>
          <p:nvPr/>
        </p:nvSpPr>
        <p:spPr bwMode="gray">
          <a:xfrm rot="2785337">
            <a:off x="5025263" y="2837116"/>
            <a:ext cx="657552" cy="307777"/>
          </a:xfrm>
          <a:prstGeom prst="rect">
            <a:avLst/>
          </a:prstGeom>
          <a:noFill/>
        </p:spPr>
        <p:txBody>
          <a:bodyPr wrap="square" rtlCol="0">
            <a:noAutofit/>
          </a:bodyPr>
          <a:lstStyle/>
          <a:p>
            <a:pPr fontAlgn="ctr"/>
            <a:r>
              <a:rPr lang="en-US" sz="1400" dirty="0">
                <a:latin typeface="Huawei Sans" panose="020C0503030203020204" pitchFamily="34" charset="0"/>
              </a:rPr>
              <a:t>Trunk</a:t>
            </a:r>
          </a:p>
        </p:txBody>
      </p:sp>
      <p:sp>
        <p:nvSpPr>
          <p:cNvPr id="39" name="文本框 38"/>
          <p:cNvSpPr txBox="1"/>
          <p:nvPr/>
        </p:nvSpPr>
        <p:spPr bwMode="gray">
          <a:xfrm>
            <a:off x="4202699" y="1588967"/>
            <a:ext cx="556563" cy="307777"/>
          </a:xfrm>
          <a:prstGeom prst="rect">
            <a:avLst/>
          </a:prstGeom>
          <a:noFill/>
        </p:spPr>
        <p:txBody>
          <a:bodyPr wrap="square" rtlCol="0">
            <a:noAutofit/>
          </a:bodyPr>
          <a:lstStyle/>
          <a:p>
            <a:pPr fontAlgn="ctr"/>
            <a:r>
              <a:rPr lang="en-US" sz="1400" dirty="0">
                <a:latin typeface="Huawei Sans" panose="020C0503030203020204" pitchFamily="34" charset="0"/>
              </a:rPr>
              <a:t>SW1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7349646" y="1573398"/>
            <a:ext cx="556563" cy="307777"/>
          </a:xfrm>
          <a:prstGeom prst="rect">
            <a:avLst/>
          </a:prstGeom>
          <a:noFill/>
        </p:spPr>
        <p:txBody>
          <a:bodyPr wrap="square" rtlCol="0">
            <a:noAutofit/>
          </a:bodyPr>
          <a:lstStyle/>
          <a:p>
            <a:pPr fontAlgn="ctr"/>
            <a:r>
              <a:rPr lang="en-US" sz="1400" dirty="0">
                <a:latin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5729970" y="3784457"/>
            <a:ext cx="556563" cy="307777"/>
          </a:xfrm>
          <a:prstGeom prst="rect">
            <a:avLst/>
          </a:prstGeom>
          <a:noFill/>
        </p:spPr>
        <p:txBody>
          <a:bodyPr wrap="square" rtlCol="0">
            <a:noAutofit/>
          </a:bodyPr>
          <a:lstStyle/>
          <a:p>
            <a:pPr fontAlgn="ctr"/>
            <a:r>
              <a:rPr lang="en-US" sz="1400" dirty="0">
                <a:latin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任意多边形 42"/>
          <p:cNvSpPr/>
          <p:nvPr/>
        </p:nvSpPr>
        <p:spPr bwMode="gray">
          <a:xfrm>
            <a:off x="4880559" y="2329455"/>
            <a:ext cx="2393254" cy="776130"/>
          </a:xfrm>
          <a:custGeom>
            <a:avLst/>
            <a:gdLst>
              <a:gd name="connsiteX0" fmla="*/ 0 w 2076450"/>
              <a:gd name="connsiteY0" fmla="*/ 66675 h 809864"/>
              <a:gd name="connsiteX1" fmla="*/ 1009650 w 2076450"/>
              <a:gd name="connsiteY1" fmla="*/ 809625 h 809864"/>
              <a:gd name="connsiteX2" fmla="*/ 2076450 w 2076450"/>
              <a:gd name="connsiteY2" fmla="*/ 0 h 809864"/>
              <a:gd name="connsiteX3" fmla="*/ 2076450 w 2076450"/>
              <a:gd name="connsiteY3" fmla="*/ 0 h 809864"/>
            </a:gdLst>
            <a:ahLst/>
            <a:cxnLst>
              <a:cxn ang="0">
                <a:pos x="connsiteX0" y="connsiteY0"/>
              </a:cxn>
              <a:cxn ang="0">
                <a:pos x="connsiteX1" y="connsiteY1"/>
              </a:cxn>
              <a:cxn ang="0">
                <a:pos x="connsiteX2" y="connsiteY2"/>
              </a:cxn>
              <a:cxn ang="0">
                <a:pos x="connsiteX3" y="connsiteY3"/>
              </a:cxn>
            </a:cxnLst>
            <a:rect l="l" t="t" r="r" b="b"/>
            <a:pathLst>
              <a:path w="2076450" h="809864">
                <a:moveTo>
                  <a:pt x="0" y="66675"/>
                </a:moveTo>
                <a:cubicBezTo>
                  <a:pt x="331787" y="443706"/>
                  <a:pt x="663575" y="820738"/>
                  <a:pt x="1009650" y="809625"/>
                </a:cubicBezTo>
                <a:cubicBezTo>
                  <a:pt x="1355725" y="798513"/>
                  <a:pt x="2076450" y="0"/>
                  <a:pt x="2076450" y="0"/>
                </a:cubicBezTo>
                <a:lnTo>
                  <a:pt x="2076450" y="0"/>
                </a:lnTo>
              </a:path>
            </a:pathLst>
          </a:custGeom>
          <a:noFill/>
          <a:ln>
            <a:solidFill>
              <a:schemeClr val="tx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5710250" y="2666672"/>
            <a:ext cx="619080" cy="307777"/>
          </a:xfrm>
          <a:prstGeom prst="rect">
            <a:avLst/>
          </a:prstGeom>
          <a:noFill/>
        </p:spPr>
        <p:txBody>
          <a:bodyPr wrap="square" rtlCol="0">
            <a:noAutofit/>
          </a:bodyPr>
          <a:lstStyle/>
          <a:p>
            <a:pPr fontAlgn="ctr"/>
            <a:r>
              <a:rPr lang="en-US" sz="1400" dirty="0">
                <a:solidFill>
                  <a:srgbClr val="C00000"/>
                </a:solidFill>
                <a:latin typeface="Huawei Sans" panose="020C0503030203020204" pitchFamily="34" charset="0"/>
              </a:rPr>
              <a:t>VRRP</a:t>
            </a:r>
            <a:endParaRPr lang="en-US" altLang="zh-CN"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4131296" y="6105037"/>
            <a:ext cx="958917" cy="307777"/>
          </a:xfrm>
          <a:prstGeom prst="rect">
            <a:avLst/>
          </a:prstGeom>
          <a:noFill/>
        </p:spPr>
        <p:txBody>
          <a:bodyPr wrap="square" rtlCol="0">
            <a:noAutofit/>
          </a:bodyPr>
          <a:lstStyle/>
          <a:p>
            <a:pPr fontAlgn="ctr"/>
            <a:r>
              <a:rPr lang="en-US" sz="1400" dirty="0">
                <a:solidFill>
                  <a:srgbClr val="EC7061"/>
                </a:solidFill>
                <a:latin typeface="Huawei Sans" panose="020C0503030203020204" pitchFamily="34" charset="0"/>
              </a:rPr>
              <a:t>VLAN 10 </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11" descr="开放网络-蓝.png"/>
          <p:cNvPicPr>
            <a:picLocks noChangeAspect="1"/>
          </p:cNvPicPr>
          <p:nvPr/>
        </p:nvPicPr>
        <p:blipFill>
          <a:blip r:embed="rId5" cstate="print"/>
          <a:stretch>
            <a:fillRect/>
          </a:stretch>
        </p:blipFill>
        <p:spPr bwMode="gray">
          <a:xfrm>
            <a:off x="7241030" y="4766857"/>
            <a:ext cx="539607" cy="415381"/>
          </a:xfrm>
          <a:prstGeom prst="rect">
            <a:avLst/>
          </a:prstGeom>
        </p:spPr>
      </p:pic>
      <p:sp>
        <p:nvSpPr>
          <p:cNvPr id="50" name="Text Box 4"/>
          <p:cNvSpPr txBox="1">
            <a:spLocks noChangeArrowheads="1"/>
          </p:cNvSpPr>
          <p:nvPr/>
        </p:nvSpPr>
        <p:spPr bwMode="gray">
          <a:xfrm>
            <a:off x="6744663" y="5228665"/>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HostB</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192.168.2.1/24</a:t>
            </a:r>
          </a:p>
          <a:p>
            <a:pPr algn="ctr" eaLnBrk="1" fontAlgn="ctr" hangingPunct="1">
              <a:spcBef>
                <a:spcPts val="720"/>
              </a:spcBef>
            </a:pPr>
            <a:r>
              <a:rPr lang="en-US" sz="1200" b="1" dirty="0">
                <a:solidFill>
                  <a:srgbClr val="00B0F0"/>
                </a:solidFill>
                <a:latin typeface="Huawei Sans" panose="020C0503030203020204" pitchFamily="34" charset="0"/>
              </a:rPr>
              <a:t>Gateway: 192.168.2.254</a:t>
            </a:r>
            <a:endParaRPr lang="en-US" altLang="zh-CN" sz="12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7063626" y="6114600"/>
            <a:ext cx="958917" cy="307777"/>
          </a:xfrm>
          <a:prstGeom prst="rect">
            <a:avLst/>
          </a:prstGeom>
          <a:noFill/>
        </p:spPr>
        <p:txBody>
          <a:bodyPr wrap="square" rtlCol="0">
            <a:noAutofit/>
          </a:bodyPr>
          <a:lstStyle/>
          <a:p>
            <a:pPr fontAlgn="ctr"/>
            <a:r>
              <a:rPr lang="en-US" sz="1400" dirty="0">
                <a:solidFill>
                  <a:srgbClr val="00B0F0"/>
                </a:solidFill>
                <a:latin typeface="Huawei Sans" panose="020C0503030203020204" pitchFamily="34" charset="0"/>
              </a:rPr>
              <a:t>VLAN 20 </a:t>
            </a:r>
            <a:endParaRPr lang="en-US" altLang="zh-CN"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a:stCxn id="4" idx="3"/>
            <a:endCxn id="5" idx="1"/>
          </p:cNvCxnSpPr>
          <p:nvPr/>
        </p:nvCxnSpPr>
        <p:spPr bwMode="gray">
          <a:xfrm>
            <a:off x="4742699" y="2060347"/>
            <a:ext cx="25903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组合 28"/>
          <p:cNvGrpSpPr/>
          <p:nvPr/>
        </p:nvGrpSpPr>
        <p:grpSpPr bwMode="gray">
          <a:xfrm>
            <a:off x="5587757" y="3461504"/>
            <a:ext cx="217106" cy="217106"/>
            <a:chOff x="5076056" y="3356992"/>
            <a:chExt cx="436268" cy="436268"/>
          </a:xfrm>
        </p:grpSpPr>
        <p:sp>
          <p:nvSpPr>
            <p:cNvPr id="62" name="椭圆 27"/>
            <p:cNvSpPr/>
            <p:nvPr/>
          </p:nvSpPr>
          <p:spPr bwMode="gray">
            <a:xfrm>
              <a:off x="5076056" y="3356992"/>
              <a:ext cx="432048" cy="432048"/>
            </a:xfrm>
            <a:prstGeom prst="ellipse">
              <a:avLst/>
            </a:prstGeom>
            <a:solidFill>
              <a:schemeClr val="bg1"/>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禁止符 23"/>
            <p:cNvSpPr/>
            <p:nvPr/>
          </p:nvSpPr>
          <p:spPr bwMode="gray">
            <a:xfrm rot="5010602">
              <a:off x="5076056" y="3356992"/>
              <a:ext cx="436268" cy="436268"/>
            </a:xfrm>
            <a:prstGeom prst="noSmoking">
              <a:avLst>
                <a:gd name="adj" fmla="val 15475"/>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任意多边形 2"/>
          <p:cNvSpPr/>
          <p:nvPr/>
        </p:nvSpPr>
        <p:spPr bwMode="gray">
          <a:xfrm>
            <a:off x="4388282" y="2359015"/>
            <a:ext cx="972117" cy="2273300"/>
          </a:xfrm>
          <a:custGeom>
            <a:avLst/>
            <a:gdLst>
              <a:gd name="connsiteX0" fmla="*/ 146050 w 146050"/>
              <a:gd name="connsiteY0" fmla="*/ 2305050 h 2305050"/>
              <a:gd name="connsiteX1" fmla="*/ 0 w 146050"/>
              <a:gd name="connsiteY1" fmla="*/ 0 h 2305050"/>
              <a:gd name="connsiteX2" fmla="*/ 0 w 146050"/>
              <a:gd name="connsiteY2" fmla="*/ 0 h 2305050"/>
              <a:gd name="connsiteX0" fmla="*/ 146050 w 1086068"/>
              <a:gd name="connsiteY0" fmla="*/ 2305050 h 2305050"/>
              <a:gd name="connsiteX1" fmla="*/ 1085850 w 1086068"/>
              <a:gd name="connsiteY1" fmla="*/ 1352550 h 2305050"/>
              <a:gd name="connsiteX2" fmla="*/ 0 w 1086068"/>
              <a:gd name="connsiteY2" fmla="*/ 0 h 2305050"/>
              <a:gd name="connsiteX3" fmla="*/ 0 w 1086068"/>
              <a:gd name="connsiteY3" fmla="*/ 0 h 2305050"/>
              <a:gd name="connsiteX0" fmla="*/ 146050 w 1085850"/>
              <a:gd name="connsiteY0" fmla="*/ 2305050 h 2305050"/>
              <a:gd name="connsiteX1" fmla="*/ 1085850 w 1085850"/>
              <a:gd name="connsiteY1" fmla="*/ 1352550 h 2305050"/>
              <a:gd name="connsiteX2" fmla="*/ 0 w 1085850"/>
              <a:gd name="connsiteY2" fmla="*/ 0 h 2305050"/>
              <a:gd name="connsiteX3" fmla="*/ 0 w 1085850"/>
              <a:gd name="connsiteY3" fmla="*/ 0 h 2305050"/>
              <a:gd name="connsiteX0" fmla="*/ 146050 w 1085850"/>
              <a:gd name="connsiteY0" fmla="*/ 2305050 h 2305050"/>
              <a:gd name="connsiteX1" fmla="*/ 1085850 w 1085850"/>
              <a:gd name="connsiteY1" fmla="*/ 1352550 h 2305050"/>
              <a:gd name="connsiteX2" fmla="*/ 0 w 1085850"/>
              <a:gd name="connsiteY2" fmla="*/ 0 h 2305050"/>
              <a:gd name="connsiteX3" fmla="*/ 0 w 1085850"/>
              <a:gd name="connsiteY3" fmla="*/ 0 h 2305050"/>
              <a:gd name="connsiteX0" fmla="*/ 146050 w 1085850"/>
              <a:gd name="connsiteY0" fmla="*/ 2305050 h 2305050"/>
              <a:gd name="connsiteX1" fmla="*/ 1085850 w 1085850"/>
              <a:gd name="connsiteY1" fmla="*/ 1352550 h 2305050"/>
              <a:gd name="connsiteX2" fmla="*/ 0 w 1085850"/>
              <a:gd name="connsiteY2" fmla="*/ 0 h 2305050"/>
              <a:gd name="connsiteX3" fmla="*/ 0 w 1085850"/>
              <a:gd name="connsiteY3" fmla="*/ 0 h 2305050"/>
              <a:gd name="connsiteX0" fmla="*/ 146050 w 1085850"/>
              <a:gd name="connsiteY0" fmla="*/ 2305050 h 2305050"/>
              <a:gd name="connsiteX1" fmla="*/ 1085850 w 1085850"/>
              <a:gd name="connsiteY1" fmla="*/ 1352550 h 2305050"/>
              <a:gd name="connsiteX2" fmla="*/ 0 w 1085850"/>
              <a:gd name="connsiteY2" fmla="*/ 0 h 2305050"/>
              <a:gd name="connsiteX3" fmla="*/ 0 w 1085850"/>
              <a:gd name="connsiteY3" fmla="*/ 0 h 2305050"/>
              <a:gd name="connsiteX0" fmla="*/ 146050 w 1085850"/>
              <a:gd name="connsiteY0" fmla="*/ 2305050 h 2305050"/>
              <a:gd name="connsiteX1" fmla="*/ 1085850 w 1085850"/>
              <a:gd name="connsiteY1" fmla="*/ 1352550 h 2305050"/>
              <a:gd name="connsiteX2" fmla="*/ 0 w 1085850"/>
              <a:gd name="connsiteY2" fmla="*/ 0 h 2305050"/>
              <a:gd name="connsiteX3" fmla="*/ 0 w 1085850"/>
              <a:gd name="connsiteY3" fmla="*/ 0 h 2305050"/>
              <a:gd name="connsiteX0" fmla="*/ 146050 w 1035050"/>
              <a:gd name="connsiteY0" fmla="*/ 2305050 h 2305050"/>
              <a:gd name="connsiteX1" fmla="*/ 1035050 w 1035050"/>
              <a:gd name="connsiteY1" fmla="*/ 1352550 h 2305050"/>
              <a:gd name="connsiteX2" fmla="*/ 0 w 1035050"/>
              <a:gd name="connsiteY2" fmla="*/ 0 h 2305050"/>
              <a:gd name="connsiteX3" fmla="*/ 0 w 1035050"/>
              <a:gd name="connsiteY3" fmla="*/ 0 h 2305050"/>
              <a:gd name="connsiteX0" fmla="*/ 146050 w 1035584"/>
              <a:gd name="connsiteY0" fmla="*/ 2305050 h 2305050"/>
              <a:gd name="connsiteX1" fmla="*/ 1035050 w 1035584"/>
              <a:gd name="connsiteY1" fmla="*/ 1352550 h 2305050"/>
              <a:gd name="connsiteX2" fmla="*/ 0 w 1035584"/>
              <a:gd name="connsiteY2" fmla="*/ 0 h 2305050"/>
              <a:gd name="connsiteX3" fmla="*/ 0 w 1035584"/>
              <a:gd name="connsiteY3" fmla="*/ 0 h 2305050"/>
              <a:gd name="connsiteX0" fmla="*/ 146050 w 972117"/>
              <a:gd name="connsiteY0" fmla="*/ 2305050 h 2305050"/>
              <a:gd name="connsiteX1" fmla="*/ 971550 w 972117"/>
              <a:gd name="connsiteY1" fmla="*/ 1384300 h 2305050"/>
              <a:gd name="connsiteX2" fmla="*/ 0 w 972117"/>
              <a:gd name="connsiteY2" fmla="*/ 0 h 2305050"/>
              <a:gd name="connsiteX3" fmla="*/ 0 w 972117"/>
              <a:gd name="connsiteY3" fmla="*/ 0 h 2305050"/>
              <a:gd name="connsiteX0" fmla="*/ 146050 w 972117"/>
              <a:gd name="connsiteY0" fmla="*/ 2305050 h 2305050"/>
              <a:gd name="connsiteX1" fmla="*/ 971550 w 972117"/>
              <a:gd name="connsiteY1" fmla="*/ 1384300 h 2305050"/>
              <a:gd name="connsiteX2" fmla="*/ 0 w 972117"/>
              <a:gd name="connsiteY2" fmla="*/ 0 h 2305050"/>
              <a:gd name="connsiteX3" fmla="*/ 0 w 972117"/>
              <a:gd name="connsiteY3" fmla="*/ 0 h 2305050"/>
              <a:gd name="connsiteX0" fmla="*/ 234950 w 972117"/>
              <a:gd name="connsiteY0" fmla="*/ 2273300 h 2273300"/>
              <a:gd name="connsiteX1" fmla="*/ 971550 w 972117"/>
              <a:gd name="connsiteY1" fmla="*/ 1384300 h 2273300"/>
              <a:gd name="connsiteX2" fmla="*/ 0 w 972117"/>
              <a:gd name="connsiteY2" fmla="*/ 0 h 2273300"/>
              <a:gd name="connsiteX3" fmla="*/ 0 w 972117"/>
              <a:gd name="connsiteY3" fmla="*/ 0 h 2273300"/>
            </a:gdLst>
            <a:ahLst/>
            <a:cxnLst>
              <a:cxn ang="0">
                <a:pos x="connsiteX0" y="connsiteY0"/>
              </a:cxn>
              <a:cxn ang="0">
                <a:pos x="connsiteX1" y="connsiteY1"/>
              </a:cxn>
              <a:cxn ang="0">
                <a:pos x="connsiteX2" y="connsiteY2"/>
              </a:cxn>
              <a:cxn ang="0">
                <a:pos x="connsiteX3" y="connsiteY3"/>
              </a:cxn>
            </a:cxnLst>
            <a:rect l="l" t="t" r="r" b="b"/>
            <a:pathLst>
              <a:path w="972117" h="2273300">
                <a:moveTo>
                  <a:pt x="234950" y="2273300"/>
                </a:moveTo>
                <a:cubicBezTo>
                  <a:pt x="630767" y="1940983"/>
                  <a:pt x="937683" y="1780117"/>
                  <a:pt x="971550" y="1384300"/>
                </a:cubicBezTo>
                <a:cubicBezTo>
                  <a:pt x="996950" y="920750"/>
                  <a:pt x="161925" y="230717"/>
                  <a:pt x="0" y="0"/>
                </a:cubicBezTo>
                <a:lnTo>
                  <a:pt x="0" y="0"/>
                </a:lnTo>
              </a:path>
            </a:pathLst>
          </a:custGeom>
          <a:noFill/>
          <a:ln w="28575">
            <a:solidFill>
              <a:srgbClr val="EC7061"/>
            </a:solidFill>
            <a:prstDash val="dash"/>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任意多边形 6"/>
          <p:cNvSpPr/>
          <p:nvPr/>
        </p:nvSpPr>
        <p:spPr bwMode="gray">
          <a:xfrm>
            <a:off x="6640565" y="2373739"/>
            <a:ext cx="1096442" cy="2230803"/>
          </a:xfrm>
          <a:custGeom>
            <a:avLst/>
            <a:gdLst>
              <a:gd name="connsiteX0" fmla="*/ 0 w 152400"/>
              <a:gd name="connsiteY0" fmla="*/ 2241550 h 2241550"/>
              <a:gd name="connsiteX1" fmla="*/ 152400 w 152400"/>
              <a:gd name="connsiteY1" fmla="*/ 0 h 2241550"/>
              <a:gd name="connsiteX2" fmla="*/ 152400 w 152400"/>
              <a:gd name="connsiteY2" fmla="*/ 12700 h 2241550"/>
              <a:gd name="connsiteX3" fmla="*/ 146050 w 152400"/>
              <a:gd name="connsiteY3" fmla="*/ 6350 h 2241550"/>
              <a:gd name="connsiteX0" fmla="*/ 845080 w 997480"/>
              <a:gd name="connsiteY0" fmla="*/ 2241550 h 2241550"/>
              <a:gd name="connsiteX1" fmla="*/ 530 w 997480"/>
              <a:gd name="connsiteY1" fmla="*/ 1200150 h 2241550"/>
              <a:gd name="connsiteX2" fmla="*/ 997480 w 997480"/>
              <a:gd name="connsiteY2" fmla="*/ 0 h 2241550"/>
              <a:gd name="connsiteX3" fmla="*/ 997480 w 997480"/>
              <a:gd name="connsiteY3" fmla="*/ 12700 h 2241550"/>
              <a:gd name="connsiteX4" fmla="*/ 991130 w 997480"/>
              <a:gd name="connsiteY4" fmla="*/ 6350 h 2241550"/>
              <a:gd name="connsiteX0" fmla="*/ 845080 w 997480"/>
              <a:gd name="connsiteY0" fmla="*/ 2241550 h 2241550"/>
              <a:gd name="connsiteX1" fmla="*/ 530 w 997480"/>
              <a:gd name="connsiteY1" fmla="*/ 1200150 h 2241550"/>
              <a:gd name="connsiteX2" fmla="*/ 997480 w 997480"/>
              <a:gd name="connsiteY2" fmla="*/ 0 h 2241550"/>
              <a:gd name="connsiteX3" fmla="*/ 997480 w 997480"/>
              <a:gd name="connsiteY3" fmla="*/ 12700 h 2241550"/>
              <a:gd name="connsiteX4" fmla="*/ 991130 w 997480"/>
              <a:gd name="connsiteY4" fmla="*/ 6350 h 2241550"/>
              <a:gd name="connsiteX0" fmla="*/ 848511 w 1000911"/>
              <a:gd name="connsiteY0" fmla="*/ 2241550 h 2241550"/>
              <a:gd name="connsiteX1" fmla="*/ 3961 w 1000911"/>
              <a:gd name="connsiteY1" fmla="*/ 1200150 h 2241550"/>
              <a:gd name="connsiteX2" fmla="*/ 1000911 w 1000911"/>
              <a:gd name="connsiteY2" fmla="*/ 0 h 2241550"/>
              <a:gd name="connsiteX3" fmla="*/ 1000911 w 1000911"/>
              <a:gd name="connsiteY3" fmla="*/ 12700 h 2241550"/>
              <a:gd name="connsiteX4" fmla="*/ 994561 w 1000911"/>
              <a:gd name="connsiteY4" fmla="*/ 6350 h 2241550"/>
              <a:gd name="connsiteX0" fmla="*/ 848511 w 1000911"/>
              <a:gd name="connsiteY0" fmla="*/ 2241550 h 2241550"/>
              <a:gd name="connsiteX1" fmla="*/ 3961 w 1000911"/>
              <a:gd name="connsiteY1" fmla="*/ 1200150 h 2241550"/>
              <a:gd name="connsiteX2" fmla="*/ 1000911 w 1000911"/>
              <a:gd name="connsiteY2" fmla="*/ 0 h 2241550"/>
              <a:gd name="connsiteX3" fmla="*/ 1000911 w 1000911"/>
              <a:gd name="connsiteY3" fmla="*/ 12700 h 2241550"/>
              <a:gd name="connsiteX4" fmla="*/ 994561 w 1000911"/>
              <a:gd name="connsiteY4" fmla="*/ 6350 h 2241550"/>
              <a:gd name="connsiteX0" fmla="*/ 857417 w 1009817"/>
              <a:gd name="connsiteY0" fmla="*/ 2241550 h 2241550"/>
              <a:gd name="connsiteX1" fmla="*/ 12867 w 1009817"/>
              <a:gd name="connsiteY1" fmla="*/ 1200150 h 2241550"/>
              <a:gd name="connsiteX2" fmla="*/ 1009817 w 1009817"/>
              <a:gd name="connsiteY2" fmla="*/ 0 h 2241550"/>
              <a:gd name="connsiteX3" fmla="*/ 1009817 w 1009817"/>
              <a:gd name="connsiteY3" fmla="*/ 12700 h 2241550"/>
              <a:gd name="connsiteX4" fmla="*/ 1003467 w 1009817"/>
              <a:gd name="connsiteY4" fmla="*/ 6350 h 2241550"/>
              <a:gd name="connsiteX0" fmla="*/ 857417 w 1009817"/>
              <a:gd name="connsiteY0" fmla="*/ 2241550 h 2241550"/>
              <a:gd name="connsiteX1" fmla="*/ 12867 w 1009817"/>
              <a:gd name="connsiteY1" fmla="*/ 1200150 h 2241550"/>
              <a:gd name="connsiteX2" fmla="*/ 1009817 w 1009817"/>
              <a:gd name="connsiteY2" fmla="*/ 0 h 2241550"/>
              <a:gd name="connsiteX3" fmla="*/ 1009817 w 1009817"/>
              <a:gd name="connsiteY3" fmla="*/ 12700 h 2241550"/>
              <a:gd name="connsiteX0" fmla="*/ 857417 w 1009817"/>
              <a:gd name="connsiteY0" fmla="*/ 2241550 h 2241550"/>
              <a:gd name="connsiteX1" fmla="*/ 12867 w 1009817"/>
              <a:gd name="connsiteY1" fmla="*/ 1200150 h 2241550"/>
              <a:gd name="connsiteX2" fmla="*/ 1009817 w 1009817"/>
              <a:gd name="connsiteY2" fmla="*/ 0 h 2241550"/>
              <a:gd name="connsiteX0" fmla="*/ 857417 w 1057442"/>
              <a:gd name="connsiteY0" fmla="*/ 2320925 h 2320925"/>
              <a:gd name="connsiteX1" fmla="*/ 12867 w 1057442"/>
              <a:gd name="connsiteY1" fmla="*/ 1279525 h 2320925"/>
              <a:gd name="connsiteX2" fmla="*/ 1057442 w 1057442"/>
              <a:gd name="connsiteY2" fmla="*/ 0 h 2320925"/>
              <a:gd name="connsiteX0" fmla="*/ 857417 w 1057442"/>
              <a:gd name="connsiteY0" fmla="*/ 2320925 h 2320925"/>
              <a:gd name="connsiteX1" fmla="*/ 12867 w 1057442"/>
              <a:gd name="connsiteY1" fmla="*/ 1279525 h 2320925"/>
              <a:gd name="connsiteX2" fmla="*/ 1057442 w 1057442"/>
              <a:gd name="connsiteY2" fmla="*/ 0 h 2320925"/>
              <a:gd name="connsiteX0" fmla="*/ 857417 w 1057442"/>
              <a:gd name="connsiteY0" fmla="*/ 2320925 h 2320925"/>
              <a:gd name="connsiteX1" fmla="*/ 12867 w 1057442"/>
              <a:gd name="connsiteY1" fmla="*/ 1279525 h 2320925"/>
              <a:gd name="connsiteX2" fmla="*/ 1057442 w 1057442"/>
              <a:gd name="connsiteY2" fmla="*/ 0 h 2320925"/>
              <a:gd name="connsiteX0" fmla="*/ 857417 w 1057442"/>
              <a:gd name="connsiteY0" fmla="*/ 2320925 h 2320925"/>
              <a:gd name="connsiteX1" fmla="*/ 12867 w 1057442"/>
              <a:gd name="connsiteY1" fmla="*/ 1279525 h 2320925"/>
              <a:gd name="connsiteX2" fmla="*/ 1057442 w 1057442"/>
              <a:gd name="connsiteY2" fmla="*/ 0 h 2320925"/>
              <a:gd name="connsiteX0" fmla="*/ 857417 w 1057442"/>
              <a:gd name="connsiteY0" fmla="*/ 2320925 h 2320925"/>
              <a:gd name="connsiteX1" fmla="*/ 12867 w 1057442"/>
              <a:gd name="connsiteY1" fmla="*/ 1279525 h 2320925"/>
              <a:gd name="connsiteX2" fmla="*/ 1057442 w 1057442"/>
              <a:gd name="connsiteY2" fmla="*/ 0 h 2320925"/>
              <a:gd name="connsiteX0" fmla="*/ 936503 w 1136528"/>
              <a:gd name="connsiteY0" fmla="*/ 2320925 h 2320925"/>
              <a:gd name="connsiteX1" fmla="*/ 9403 w 1136528"/>
              <a:gd name="connsiteY1" fmla="*/ 1323975 h 2320925"/>
              <a:gd name="connsiteX2" fmla="*/ 1136528 w 1136528"/>
              <a:gd name="connsiteY2" fmla="*/ 0 h 2320925"/>
              <a:gd name="connsiteX0" fmla="*/ 927100 w 1127125"/>
              <a:gd name="connsiteY0" fmla="*/ 2320925 h 2320925"/>
              <a:gd name="connsiteX1" fmla="*/ 0 w 1127125"/>
              <a:gd name="connsiteY1" fmla="*/ 1323975 h 2320925"/>
              <a:gd name="connsiteX2" fmla="*/ 1127125 w 1127125"/>
              <a:gd name="connsiteY2" fmla="*/ 0 h 2320925"/>
              <a:gd name="connsiteX0" fmla="*/ 927100 w 1127125"/>
              <a:gd name="connsiteY0" fmla="*/ 2320925 h 2320925"/>
              <a:gd name="connsiteX1" fmla="*/ 0 w 1127125"/>
              <a:gd name="connsiteY1" fmla="*/ 1323975 h 2320925"/>
              <a:gd name="connsiteX2" fmla="*/ 1127125 w 1127125"/>
              <a:gd name="connsiteY2" fmla="*/ 0 h 2320925"/>
              <a:gd name="connsiteX0" fmla="*/ 927100 w 1127125"/>
              <a:gd name="connsiteY0" fmla="*/ 2320925 h 2320925"/>
              <a:gd name="connsiteX1" fmla="*/ 0 w 1127125"/>
              <a:gd name="connsiteY1" fmla="*/ 1323975 h 2320925"/>
              <a:gd name="connsiteX2" fmla="*/ 1127125 w 1127125"/>
              <a:gd name="connsiteY2" fmla="*/ 0 h 2320925"/>
              <a:gd name="connsiteX0" fmla="*/ 927400 w 1127425"/>
              <a:gd name="connsiteY0" fmla="*/ 2320925 h 2320925"/>
              <a:gd name="connsiteX1" fmla="*/ 300 w 1127425"/>
              <a:gd name="connsiteY1" fmla="*/ 1323975 h 2320925"/>
              <a:gd name="connsiteX2" fmla="*/ 1127425 w 1127425"/>
              <a:gd name="connsiteY2" fmla="*/ 0 h 2320925"/>
              <a:gd name="connsiteX0" fmla="*/ 835988 w 1127425"/>
              <a:gd name="connsiteY0" fmla="*/ 2403007 h 2403007"/>
              <a:gd name="connsiteX1" fmla="*/ 300 w 1127425"/>
              <a:gd name="connsiteY1" fmla="*/ 1323975 h 2403007"/>
              <a:gd name="connsiteX2" fmla="*/ 1127425 w 1127425"/>
              <a:gd name="connsiteY2" fmla="*/ 0 h 2403007"/>
              <a:gd name="connsiteX0" fmla="*/ 835988 w 1127425"/>
              <a:gd name="connsiteY0" fmla="*/ 2403007 h 2403007"/>
              <a:gd name="connsiteX1" fmla="*/ 300 w 1127425"/>
              <a:gd name="connsiteY1" fmla="*/ 1323975 h 2403007"/>
              <a:gd name="connsiteX2" fmla="*/ 1127425 w 1127425"/>
              <a:gd name="connsiteY2" fmla="*/ 0 h 2403007"/>
            </a:gdLst>
            <a:ahLst/>
            <a:cxnLst>
              <a:cxn ang="0">
                <a:pos x="connsiteX0" y="connsiteY0"/>
              </a:cxn>
              <a:cxn ang="0">
                <a:pos x="connsiteX1" y="connsiteY1"/>
              </a:cxn>
              <a:cxn ang="0">
                <a:pos x="connsiteX2" y="connsiteY2"/>
              </a:cxn>
            </a:cxnLst>
            <a:rect l="l" t="t" r="r" b="b"/>
            <a:pathLst>
              <a:path w="1127425" h="2403007">
                <a:moveTo>
                  <a:pt x="835988" y="2403007"/>
                </a:moveTo>
                <a:cubicBezTo>
                  <a:pt x="192415" y="1941351"/>
                  <a:pt x="300" y="1704975"/>
                  <a:pt x="300" y="1323975"/>
                </a:cubicBezTo>
                <a:cubicBezTo>
                  <a:pt x="-17903" y="897255"/>
                  <a:pt x="795108" y="400050"/>
                  <a:pt x="1127425" y="0"/>
                </a:cubicBezTo>
              </a:path>
            </a:pathLst>
          </a:custGeom>
          <a:noFill/>
          <a:ln w="28575">
            <a:solidFill>
              <a:srgbClr val="00B0F0"/>
            </a:solidFill>
            <a:prstDash val="dashDot"/>
            <a:tailEnd type="arrow"/>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27"/>
          <p:cNvSpPr/>
          <p:nvPr/>
        </p:nvSpPr>
        <p:spPr bwMode="gray">
          <a:xfrm>
            <a:off x="6159790" y="3448450"/>
            <a:ext cx="246360" cy="246360"/>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禁止符 23"/>
          <p:cNvSpPr/>
          <p:nvPr/>
        </p:nvSpPr>
        <p:spPr bwMode="gray">
          <a:xfrm>
            <a:off x="6159790" y="3448450"/>
            <a:ext cx="248766" cy="248766"/>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8853854" y="4842838"/>
            <a:ext cx="2328393" cy="109514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MSTP prevents loops.</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a:solidFill>
                  <a:srgbClr val="FFFFFF"/>
                </a:solidFill>
                <a:latin typeface="Huawei Sans" panose="020C0503030203020204" pitchFamily="34" charset="0"/>
              </a:rPr>
              <a:t>VRRP active/standby switchover can be used.</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 name="组合 28"/>
          <p:cNvGrpSpPr/>
          <p:nvPr/>
        </p:nvGrpSpPr>
        <p:grpSpPr bwMode="gray">
          <a:xfrm>
            <a:off x="1007349" y="5589145"/>
            <a:ext cx="138795" cy="138795"/>
            <a:chOff x="5076056" y="3356992"/>
            <a:chExt cx="436268" cy="436268"/>
          </a:xfrm>
        </p:grpSpPr>
        <p:sp>
          <p:nvSpPr>
            <p:cNvPr id="55" name="椭圆 27"/>
            <p:cNvSpPr/>
            <p:nvPr/>
          </p:nvSpPr>
          <p:spPr bwMode="gray">
            <a:xfrm>
              <a:off x="5076056" y="3356992"/>
              <a:ext cx="432048" cy="432048"/>
            </a:xfrm>
            <a:prstGeom prst="ellipse">
              <a:avLst/>
            </a:prstGeom>
            <a:solidFill>
              <a:schemeClr val="bg1"/>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禁止符 23"/>
            <p:cNvSpPr/>
            <p:nvPr/>
          </p:nvSpPr>
          <p:spPr bwMode="gray">
            <a:xfrm rot="5010602">
              <a:off x="5076056" y="3356992"/>
              <a:ext cx="436268" cy="436268"/>
            </a:xfrm>
            <a:prstGeom prst="noSmoking">
              <a:avLst>
                <a:gd name="adj" fmla="val 15475"/>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禁止符 23"/>
          <p:cNvSpPr/>
          <p:nvPr/>
        </p:nvSpPr>
        <p:spPr bwMode="gray">
          <a:xfrm>
            <a:off x="1007349" y="5344768"/>
            <a:ext cx="138795" cy="138795"/>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1109504" y="5521637"/>
            <a:ext cx="1781257" cy="276999"/>
          </a:xfrm>
          <a:prstGeom prst="rect">
            <a:avLst/>
          </a:prstGeom>
          <a:noFill/>
        </p:spPr>
        <p:txBody>
          <a:bodyPr wrap="square" rtlCol="0">
            <a:noAutofit/>
          </a:bodyPr>
          <a:lstStyle/>
          <a:p>
            <a:pPr fontAlgn="ctr"/>
            <a:r>
              <a:rPr lang="en-US" sz="1200" dirty="0">
                <a:latin typeface="Huawei Sans" panose="020C0503030203020204" pitchFamily="34" charset="0"/>
              </a:rPr>
              <a:t>Blocked port in MSTI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109504" y="5292212"/>
            <a:ext cx="1781257" cy="276999"/>
          </a:xfrm>
          <a:prstGeom prst="rect">
            <a:avLst/>
          </a:prstGeom>
          <a:noFill/>
        </p:spPr>
        <p:txBody>
          <a:bodyPr wrap="square" rtlCol="0">
            <a:noAutofit/>
          </a:bodyPr>
          <a:lstStyle/>
          <a:p>
            <a:pPr fontAlgn="ctr"/>
            <a:r>
              <a:rPr lang="en-US" sz="1200" dirty="0">
                <a:latin typeface="Huawei Sans" panose="020C0503030203020204" pitchFamily="34" charset="0"/>
              </a:rPr>
              <a:t>Blocked port in MSTI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83340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457200" indent="-457200" fontAlgn="ctr">
              <a:buFont typeface="+mj-lt"/>
              <a:buAutoNum type="arabicPeriod"/>
            </a:pPr>
            <a:r>
              <a:rPr lang="en-US" dirty="0">
                <a:solidFill>
                  <a:schemeClr val="bg1">
                    <a:lumMod val="50000"/>
                  </a:schemeClr>
                </a:solidFill>
                <a:latin typeface="Huawei Sans" panose="020C0503030203020204" pitchFamily="34" charset="0"/>
              </a:rPr>
              <a:t>Introduction to VRRP</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dirty="0">
                <a:solidFill>
                  <a:schemeClr val="bg1">
                    <a:lumMod val="50000"/>
                  </a:schemeClr>
                </a:solidFill>
                <a:latin typeface="Huawei Sans" panose="020C0503030203020204" pitchFamily="34" charset="0"/>
              </a:rPr>
              <a:t>VRRP Implementation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dirty="0">
                <a:solidFill>
                  <a:schemeClr val="bg1">
                    <a:lumMod val="50000"/>
                  </a:schemeClr>
                </a:solidFill>
                <a:latin typeface="Huawei Sans" panose="020C0503030203020204" pitchFamily="34" charset="0"/>
              </a:rPr>
              <a:t>Typical VRRP Applications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b="1" dirty="0">
                <a:latin typeface="Huawei Sans" panose="020C0503030203020204" pitchFamily="34" charset="0"/>
              </a:rPr>
              <a:t>Basic VRRP Configurations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98315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Basic VRRP Configuration Commands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828162" y="1619118"/>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[interface-GigabitEthernet0/0/0] </a:t>
            </a:r>
            <a:r>
              <a:rPr lang="en-US" sz="1600" b="1" dirty="0" err="1">
                <a:latin typeface="Huawei Sans" panose="020C0503030203020204" pitchFamily="34" charset="0"/>
              </a:rPr>
              <a:t>vrrp</a:t>
            </a:r>
            <a:r>
              <a:rPr lang="en-US" sz="1600" b="1" dirty="0">
                <a:latin typeface="Huawei Sans" panose="020C0503030203020204" pitchFamily="34" charset="0"/>
              </a:rPr>
              <a:t> </a:t>
            </a:r>
            <a:r>
              <a:rPr lang="en-US" sz="1600" b="1" dirty="0" err="1">
                <a:latin typeface="Huawei Sans" panose="020C0503030203020204" pitchFamily="34" charset="0"/>
              </a:rPr>
              <a:t>vrid</a:t>
            </a:r>
            <a:r>
              <a:rPr lang="en-US" sz="1600" b="1" dirty="0">
                <a:latin typeface="Huawei Sans" panose="020C0503030203020204" pitchFamily="34" charset="0"/>
              </a:rPr>
              <a:t> </a:t>
            </a:r>
            <a:r>
              <a:rPr lang="en-US" sz="1600" i="1" dirty="0">
                <a:latin typeface="Huawei Sans" panose="020C0503030203020204" pitchFamily="34" charset="0"/>
              </a:rPr>
              <a:t>virtual-router-id</a:t>
            </a:r>
            <a:r>
              <a:rPr lang="en-US" sz="1600" dirty="0">
                <a:latin typeface="Huawei Sans" panose="020C0503030203020204" pitchFamily="34" charset="0"/>
              </a:rPr>
              <a:t>  </a:t>
            </a:r>
            <a:r>
              <a:rPr lang="en-US" sz="1600" b="1" dirty="0">
                <a:latin typeface="Huawei Sans" panose="020C0503030203020204" pitchFamily="34" charset="0"/>
              </a:rPr>
              <a:t>virtual-</a:t>
            </a:r>
            <a:r>
              <a:rPr lang="en-US" sz="1600" b="1" dirty="0" err="1">
                <a:latin typeface="Huawei Sans" panose="020C0503030203020204" pitchFamily="34" charset="0"/>
              </a:rPr>
              <a:t>ip</a:t>
            </a:r>
            <a:r>
              <a:rPr lang="en-US" sz="1600" dirty="0">
                <a:latin typeface="Huawei Sans" panose="020C0503030203020204" pitchFamily="34" charset="0"/>
              </a:rPr>
              <a:t> </a:t>
            </a:r>
            <a:r>
              <a:rPr lang="en-US" sz="1600" i="1" dirty="0">
                <a:latin typeface="Huawei Sans" panose="020C0503030203020204" pitchFamily="34" charset="0"/>
              </a:rPr>
              <a:t>virtual-address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446090" y="1233488"/>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rPr>
              <a:t>Create a VRRP group and configure a virtual IP address for the VRRP group.</a:t>
            </a:r>
          </a:p>
        </p:txBody>
      </p:sp>
      <p:sp>
        <p:nvSpPr>
          <p:cNvPr id="7" name="矩形 6"/>
          <p:cNvSpPr/>
          <p:nvPr/>
        </p:nvSpPr>
        <p:spPr bwMode="gray">
          <a:xfrm>
            <a:off x="828160" y="1951996"/>
            <a:ext cx="10608699" cy="707886"/>
          </a:xfrm>
          <a:prstGeom prst="rect">
            <a:avLst/>
          </a:prstGeom>
        </p:spPr>
        <p:txBody>
          <a:bodyPr wrap="square">
            <a:noAutofit/>
          </a:bodyPr>
          <a:lstStyle/>
          <a:p>
            <a:pPr fontAlgn="ctr">
              <a:lnSpc>
                <a:spcPts val="2400"/>
              </a:lnSpc>
            </a:pPr>
            <a:r>
              <a:rPr lang="en-US" sz="1600" dirty="0">
                <a:latin typeface="Huawei Sans" panose="020C0503030203020204" pitchFamily="34" charset="0"/>
              </a:rPr>
              <a:t>The virtual IP address of a VRRP group must be unique. Interfaces in the same VRRP group must use the same VRID.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828163" y="3063668"/>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[interface-GigabitEthernet0/0/0] </a:t>
            </a:r>
            <a:r>
              <a:rPr lang="en-US" sz="1600" b="1" dirty="0" err="1">
                <a:latin typeface="Huawei Sans" panose="020C0503030203020204" pitchFamily="34" charset="0"/>
              </a:rPr>
              <a:t>vrrp</a:t>
            </a:r>
            <a:r>
              <a:rPr lang="en-US" sz="1600" b="1" dirty="0">
                <a:latin typeface="Huawei Sans" panose="020C0503030203020204" pitchFamily="34" charset="0"/>
              </a:rPr>
              <a:t> </a:t>
            </a:r>
            <a:r>
              <a:rPr lang="en-US" sz="1600" b="1" dirty="0" err="1">
                <a:latin typeface="Huawei Sans" panose="020C0503030203020204" pitchFamily="34" charset="0"/>
              </a:rPr>
              <a:t>vrid</a:t>
            </a:r>
            <a:r>
              <a:rPr lang="en-US" sz="1600" b="1" dirty="0">
                <a:latin typeface="Huawei Sans" panose="020C0503030203020204" pitchFamily="34" charset="0"/>
              </a:rPr>
              <a:t> </a:t>
            </a:r>
            <a:r>
              <a:rPr lang="en-US" sz="1600" i="1" dirty="0">
                <a:latin typeface="Huawei Sans" panose="020C0503030203020204" pitchFamily="34" charset="0"/>
              </a:rPr>
              <a:t>virtual-router-id</a:t>
            </a:r>
            <a:r>
              <a:rPr lang="en-US" sz="1600" dirty="0">
                <a:latin typeface="Huawei Sans" panose="020C0503030203020204" pitchFamily="34" charset="0"/>
              </a:rPr>
              <a:t> </a:t>
            </a:r>
            <a:r>
              <a:rPr lang="en-US" sz="1600" b="1" dirty="0">
                <a:latin typeface="Huawei Sans" panose="020C0503030203020204" pitchFamily="34" charset="0"/>
              </a:rPr>
              <a:t>priority</a:t>
            </a:r>
            <a:r>
              <a:rPr lang="en-US" sz="1600" dirty="0">
                <a:latin typeface="Huawei Sans" panose="020C0503030203020204" pitchFamily="34" charset="0"/>
              </a:rPr>
              <a:t> </a:t>
            </a:r>
            <a:r>
              <a:rPr lang="en-US" sz="1600" i="1" dirty="0">
                <a:latin typeface="Huawei Sans" panose="020C0503030203020204" pitchFamily="34" charset="0"/>
              </a:rPr>
              <a:t>priority-value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446090" y="2631521"/>
            <a:ext cx="11089232" cy="338554"/>
          </a:xfrm>
          <a:prstGeom prst="rect">
            <a:avLst/>
          </a:prstGeom>
        </p:spPr>
        <p:txBody>
          <a:bodyPr wrap="square">
            <a:noAutofit/>
          </a:bodyPr>
          <a:lstStyle/>
          <a:p>
            <a:pPr fontAlgn="ctr"/>
            <a:r>
              <a:rPr lang="en-US" sz="1600" dirty="0">
                <a:latin typeface="Huawei Sans" panose="020C0503030203020204" pitchFamily="34" charset="0"/>
              </a:rPr>
              <a:t>2.  Configure a priority for each device in the VRRP group.</a:t>
            </a:r>
          </a:p>
        </p:txBody>
      </p:sp>
      <p:sp>
        <p:nvSpPr>
          <p:cNvPr id="10" name="矩形 9"/>
          <p:cNvSpPr/>
          <p:nvPr/>
        </p:nvSpPr>
        <p:spPr bwMode="gray">
          <a:xfrm>
            <a:off x="828159" y="3451638"/>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rPr>
              <a:t>In most cases, the priority of the master is higher than that of the backup.</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828161" y="4426007"/>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[interface-GigabitEthernet0/0/0] </a:t>
            </a:r>
            <a:r>
              <a:rPr lang="en-US" sz="1600" b="1" dirty="0" err="1">
                <a:latin typeface="Huawei Sans" panose="020C0503030203020204" pitchFamily="34" charset="0"/>
              </a:rPr>
              <a:t>vrrp</a:t>
            </a:r>
            <a:r>
              <a:rPr lang="en-US" sz="1600" b="1" dirty="0">
                <a:latin typeface="Huawei Sans" panose="020C0503030203020204" pitchFamily="34" charset="0"/>
              </a:rPr>
              <a:t> </a:t>
            </a:r>
            <a:r>
              <a:rPr lang="en-US" sz="1600" b="1" dirty="0" err="1">
                <a:latin typeface="Huawei Sans" panose="020C0503030203020204" pitchFamily="34" charset="0"/>
              </a:rPr>
              <a:t>vrid</a:t>
            </a:r>
            <a:r>
              <a:rPr lang="en-US" sz="1600" b="1" dirty="0">
                <a:latin typeface="Huawei Sans" panose="020C0503030203020204" pitchFamily="34" charset="0"/>
              </a:rPr>
              <a:t> </a:t>
            </a:r>
            <a:r>
              <a:rPr lang="en-US" sz="1600" i="1" dirty="0">
                <a:latin typeface="Huawei Sans" panose="020C0503030203020204" pitchFamily="34" charset="0"/>
              </a:rPr>
              <a:t>virtual-router-id </a:t>
            </a:r>
            <a:r>
              <a:rPr lang="en-US" sz="1600" b="1" dirty="0">
                <a:latin typeface="Huawei Sans" panose="020C0503030203020204" pitchFamily="34" charset="0"/>
              </a:rPr>
              <a:t>preempt-mode timer delay </a:t>
            </a:r>
            <a:r>
              <a:rPr lang="en-US" sz="1600" i="1" dirty="0">
                <a:latin typeface="Huawei Sans" panose="020C0503030203020204" pitchFamily="34" charset="0"/>
              </a:rPr>
              <a:t>delay-value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446088" y="3993860"/>
            <a:ext cx="11089232" cy="338554"/>
          </a:xfrm>
          <a:prstGeom prst="rect">
            <a:avLst/>
          </a:prstGeom>
        </p:spPr>
        <p:txBody>
          <a:bodyPr wrap="square">
            <a:noAutofit/>
          </a:bodyPr>
          <a:lstStyle/>
          <a:p>
            <a:pPr fontAlgn="ctr"/>
            <a:r>
              <a:rPr lang="en-US" sz="1600" dirty="0">
                <a:latin typeface="Huawei Sans" panose="020C0503030203020204" pitchFamily="34" charset="0"/>
              </a:rPr>
              <a:t>3.  Configure a preemption delay for the VRRP group.</a:t>
            </a:r>
          </a:p>
        </p:txBody>
      </p:sp>
      <p:sp>
        <p:nvSpPr>
          <p:cNvPr id="14" name="矩形 13"/>
          <p:cNvSpPr/>
          <p:nvPr/>
        </p:nvSpPr>
        <p:spPr bwMode="gray">
          <a:xfrm>
            <a:off x="828163" y="5393254"/>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[interface-GigabitEthernet0/0/0] </a:t>
            </a:r>
            <a:r>
              <a:rPr lang="en-US" sz="1600" b="1" dirty="0" err="1">
                <a:latin typeface="Huawei Sans" panose="020C0503030203020204" pitchFamily="34" charset="0"/>
              </a:rPr>
              <a:t>vrrp</a:t>
            </a:r>
            <a:r>
              <a:rPr lang="en-US" sz="1600" b="1" dirty="0">
                <a:latin typeface="Huawei Sans" panose="020C0503030203020204" pitchFamily="34" charset="0"/>
              </a:rPr>
              <a:t> </a:t>
            </a:r>
            <a:r>
              <a:rPr lang="en-US" sz="1600" b="1" dirty="0" err="1">
                <a:latin typeface="Huawei Sans" panose="020C0503030203020204" pitchFamily="34" charset="0"/>
              </a:rPr>
              <a:t>vrid</a:t>
            </a:r>
            <a:r>
              <a:rPr lang="en-US" sz="1600" b="1" dirty="0">
                <a:latin typeface="Huawei Sans" panose="020C0503030203020204" pitchFamily="34" charset="0"/>
              </a:rPr>
              <a:t> </a:t>
            </a:r>
            <a:r>
              <a:rPr lang="en-US" sz="1600" i="1" dirty="0">
                <a:latin typeface="Huawei Sans" panose="020C0503030203020204" pitchFamily="34" charset="0"/>
              </a:rPr>
              <a:t>virtual-router-id</a:t>
            </a:r>
            <a:r>
              <a:rPr lang="en-US" sz="1600" dirty="0">
                <a:latin typeface="Huawei Sans" panose="020C0503030203020204" pitchFamily="34" charset="0"/>
              </a:rPr>
              <a:t> </a:t>
            </a:r>
            <a:r>
              <a:rPr lang="en-US" sz="1600" b="1" dirty="0">
                <a:latin typeface="Huawei Sans" panose="020C0503030203020204" pitchFamily="34" charset="0"/>
              </a:rPr>
              <a:t>preempt-mode</a:t>
            </a:r>
            <a:r>
              <a:rPr lang="en-US" sz="1600" dirty="0">
                <a:latin typeface="Huawei Sans" panose="020C0503030203020204" pitchFamily="34" charset="0"/>
              </a:rPr>
              <a:t> </a:t>
            </a:r>
            <a:r>
              <a:rPr lang="en-US" sz="1600" b="1" dirty="0">
                <a:latin typeface="Huawei Sans" panose="020C0503030203020204" pitchFamily="34" charset="0"/>
              </a:rPr>
              <a:t>disable</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446088" y="4961107"/>
            <a:ext cx="11089232" cy="338554"/>
          </a:xfrm>
          <a:prstGeom prst="rect">
            <a:avLst/>
          </a:prstGeom>
        </p:spPr>
        <p:txBody>
          <a:bodyPr wrap="square">
            <a:noAutofit/>
          </a:bodyPr>
          <a:lstStyle/>
          <a:p>
            <a:pPr fontAlgn="ctr"/>
            <a:r>
              <a:rPr lang="en-US" sz="1600" dirty="0">
                <a:latin typeface="Huawei Sans" panose="020C0503030203020204" pitchFamily="34" charset="0"/>
              </a:rPr>
              <a:t>4.  Configure the VRRP group to work in non-preemption mode.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828159" y="5785940"/>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the preemption mode is enabled.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368694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Basic VRRP Configuration Commands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828165" y="1631880"/>
            <a:ext cx="10608699" cy="584775"/>
          </a:xfrm>
          <a:prstGeom prst="rect">
            <a:avLst/>
          </a:prstGeom>
          <a:solidFill>
            <a:srgbClr val="F4FBFE"/>
          </a:solidFill>
          <a:ln>
            <a:solidFill>
              <a:srgbClr val="99DFF9"/>
            </a:solidFill>
          </a:ln>
        </p:spPr>
        <p:txBody>
          <a:bodyPr wrap="square" anchor="ctr">
            <a:noAutofit/>
          </a:bodyPr>
          <a:lstStyle/>
          <a:p>
            <a:pPr fontAlgn="ctr"/>
            <a:r>
              <a:rPr lang="en-US" sz="1600" dirty="0">
                <a:latin typeface="Huawei Sans" panose="020C0503030203020204" pitchFamily="34" charset="0"/>
              </a:rPr>
              <a:t>[interface-GigabitEthernet0/0/0] </a:t>
            </a:r>
            <a:r>
              <a:rPr lang="en-US" sz="1600" b="1" dirty="0" err="1">
                <a:latin typeface="Huawei Sans" panose="020C0503030203020204" pitchFamily="34" charset="0"/>
              </a:rPr>
              <a:t>vrrp</a:t>
            </a:r>
            <a:r>
              <a:rPr lang="en-US" sz="1600" b="1" dirty="0">
                <a:latin typeface="Huawei Sans" panose="020C0503030203020204" pitchFamily="34" charset="0"/>
              </a:rPr>
              <a:t> </a:t>
            </a:r>
            <a:r>
              <a:rPr lang="en-US" sz="1600" b="1" dirty="0" err="1">
                <a:latin typeface="Huawei Sans" panose="020C0503030203020204" pitchFamily="34" charset="0"/>
              </a:rPr>
              <a:t>vrid</a:t>
            </a:r>
            <a:r>
              <a:rPr lang="en-US" sz="1600" dirty="0">
                <a:latin typeface="Huawei Sans" panose="020C0503030203020204" pitchFamily="34" charset="0"/>
              </a:rPr>
              <a:t> </a:t>
            </a:r>
            <a:r>
              <a:rPr lang="en-US" sz="1600" i="1" dirty="0">
                <a:latin typeface="Huawei Sans" panose="020C0503030203020204" pitchFamily="34" charset="0"/>
              </a:rPr>
              <a:t>virtual-router-id </a:t>
            </a:r>
            <a:r>
              <a:rPr lang="en-US" sz="1600" b="1" dirty="0">
                <a:latin typeface="Huawei Sans" panose="020C0503030203020204" pitchFamily="34" charset="0"/>
              </a:rPr>
              <a:t>track interface </a:t>
            </a:r>
            <a:r>
              <a:rPr lang="en-US" sz="1600" i="1" dirty="0">
                <a:latin typeface="Huawei Sans" panose="020C0503030203020204" pitchFamily="34" charset="0"/>
              </a:rPr>
              <a:t>interface-type interface-number </a:t>
            </a:r>
            <a:r>
              <a:rPr lang="en-US" sz="1600" b="1" dirty="0">
                <a:latin typeface="Huawei Sans" panose="020C0503030203020204" pitchFamily="34" charset="0"/>
              </a:rPr>
              <a:t>[ increased </a:t>
            </a:r>
            <a:r>
              <a:rPr lang="en-US" sz="1600" i="1" dirty="0">
                <a:latin typeface="Huawei Sans" panose="020C0503030203020204" pitchFamily="34" charset="0"/>
              </a:rPr>
              <a:t>value-increased</a:t>
            </a:r>
            <a:r>
              <a:rPr lang="en-US" sz="1600" dirty="0">
                <a:latin typeface="Huawei Sans" panose="020C0503030203020204" pitchFamily="34" charset="0"/>
              </a:rPr>
              <a:t> | </a:t>
            </a:r>
            <a:r>
              <a:rPr lang="en-US" sz="1600" b="1" dirty="0">
                <a:latin typeface="Huawei Sans" panose="020C0503030203020204" pitchFamily="34" charset="0"/>
              </a:rPr>
              <a:t>reduced</a:t>
            </a:r>
            <a:r>
              <a:rPr lang="en-US" sz="1600" dirty="0">
                <a:latin typeface="Huawei Sans" panose="020C0503030203020204" pitchFamily="34" charset="0"/>
              </a:rPr>
              <a:t> </a:t>
            </a:r>
            <a:r>
              <a:rPr lang="en-US" sz="1600" i="1" dirty="0">
                <a:latin typeface="Huawei Sans" panose="020C0503030203020204" pitchFamily="34" charset="0"/>
              </a:rPr>
              <a:t>value-decreased</a:t>
            </a:r>
            <a:r>
              <a:rPr lang="en-US" sz="1600" dirty="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455616" y="1246250"/>
            <a:ext cx="11089232" cy="338554"/>
          </a:xfrm>
          <a:prstGeom prst="rect">
            <a:avLst/>
          </a:prstGeom>
        </p:spPr>
        <p:txBody>
          <a:bodyPr wrap="square" anchor="ctr">
            <a:noAutofit/>
          </a:bodyPr>
          <a:lstStyle/>
          <a:p>
            <a:pPr fontAlgn="ctr"/>
            <a:r>
              <a:rPr lang="en-US" sz="1600" dirty="0">
                <a:latin typeface="Huawei Sans" panose="020C0503030203020204" pitchFamily="34" charset="0"/>
              </a:rPr>
              <a:t>5.  Associate the VRRP group with an interface.</a:t>
            </a:r>
          </a:p>
        </p:txBody>
      </p:sp>
      <p:sp>
        <p:nvSpPr>
          <p:cNvPr id="7" name="矩形 6"/>
          <p:cNvSpPr/>
          <p:nvPr/>
        </p:nvSpPr>
        <p:spPr bwMode="gray">
          <a:xfrm>
            <a:off x="828168" y="2195016"/>
            <a:ext cx="10608699" cy="707886"/>
          </a:xfrm>
          <a:prstGeom prst="rect">
            <a:avLst/>
          </a:prstGeom>
        </p:spPr>
        <p:txBody>
          <a:bodyPr wrap="square" anchor="ctr">
            <a:noAutofit/>
          </a:bodyPr>
          <a:lstStyle/>
          <a:p>
            <a:pPr fontAlgn="ctr">
              <a:lnSpc>
                <a:spcPts val="2400"/>
              </a:lnSpc>
            </a:pPr>
            <a:r>
              <a:rPr lang="en-US" sz="1600" dirty="0">
                <a:latin typeface="Huawei Sans" panose="020C0503030203020204" pitchFamily="34" charset="0"/>
              </a:rPr>
              <a:t>You can configure the device to increase or decrease its priority when detecting an uplink interface or link fault. The IP address owner and Eth-Trunk member interfaces cannot be associated with VRRP.</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828163" y="3382042"/>
            <a:ext cx="10608699" cy="584775"/>
          </a:xfrm>
          <a:prstGeom prst="rect">
            <a:avLst/>
          </a:prstGeom>
          <a:solidFill>
            <a:srgbClr val="F4FBFE"/>
          </a:solidFill>
          <a:ln>
            <a:solidFill>
              <a:srgbClr val="99DFF9"/>
            </a:solidFill>
          </a:ln>
        </p:spPr>
        <p:txBody>
          <a:bodyPr wrap="square" anchor="ctr">
            <a:noAutofit/>
          </a:bodyPr>
          <a:lstStyle/>
          <a:p>
            <a:pPr fontAlgn="ctr"/>
            <a:r>
              <a:rPr lang="en-US" sz="1600" dirty="0">
                <a:latin typeface="Huawei Sans" panose="020C0503030203020204" pitchFamily="34" charset="0"/>
              </a:rPr>
              <a:t>[interface-GigabitEthernet0/0/0</a:t>
            </a:r>
            <a:r>
              <a:rPr lang="en-US" sz="1600" b="1" dirty="0">
                <a:latin typeface="Huawei Sans" panose="020C0503030203020204" pitchFamily="34" charset="0"/>
              </a:rPr>
              <a:t>] </a:t>
            </a:r>
            <a:r>
              <a:rPr lang="en-US" sz="1600" b="1" dirty="0" err="1">
                <a:latin typeface="Huawei Sans" panose="020C0503030203020204" pitchFamily="34" charset="0"/>
              </a:rPr>
              <a:t>vrrp</a:t>
            </a:r>
            <a:r>
              <a:rPr lang="en-US" sz="1600" b="1" dirty="0">
                <a:latin typeface="Huawei Sans" panose="020C0503030203020204" pitchFamily="34" charset="0"/>
              </a:rPr>
              <a:t> </a:t>
            </a:r>
            <a:r>
              <a:rPr lang="en-US" sz="1600" b="1" dirty="0" err="1">
                <a:latin typeface="Huawei Sans" panose="020C0503030203020204" pitchFamily="34" charset="0"/>
              </a:rPr>
              <a:t>vrid</a:t>
            </a:r>
            <a:r>
              <a:rPr lang="en-US" sz="1600" b="1" dirty="0">
                <a:latin typeface="Huawei Sans" panose="020C0503030203020204" pitchFamily="34" charset="0"/>
              </a:rPr>
              <a:t> </a:t>
            </a:r>
            <a:r>
              <a:rPr lang="en-US" sz="1600" i="1" dirty="0">
                <a:latin typeface="Huawei Sans" panose="020C0503030203020204" pitchFamily="34" charset="0"/>
              </a:rPr>
              <a:t>virtual-router-id</a:t>
            </a:r>
            <a:r>
              <a:rPr lang="en-US" sz="1600" dirty="0">
                <a:latin typeface="Huawei Sans" panose="020C0503030203020204" pitchFamily="34" charset="0"/>
              </a:rPr>
              <a:t> </a:t>
            </a:r>
            <a:r>
              <a:rPr lang="en-US" sz="1600" b="1" dirty="0">
                <a:latin typeface="Huawei Sans" panose="020C0503030203020204" pitchFamily="34" charset="0"/>
              </a:rPr>
              <a:t>track </a:t>
            </a:r>
            <a:r>
              <a:rPr lang="en-US" sz="1600" b="1" dirty="0" err="1">
                <a:latin typeface="Huawei Sans" panose="020C0503030203020204" pitchFamily="34" charset="0"/>
              </a:rPr>
              <a:t>bfd</a:t>
            </a:r>
            <a:r>
              <a:rPr lang="en-US" sz="1600" b="1" dirty="0">
                <a:latin typeface="Huawei Sans" panose="020C0503030203020204" pitchFamily="34" charset="0"/>
              </a:rPr>
              <a:t>-session </a:t>
            </a:r>
            <a:r>
              <a:rPr lang="en-US" sz="1600" dirty="0">
                <a:latin typeface="Huawei Sans" panose="020C0503030203020204" pitchFamily="34" charset="0"/>
              </a:rPr>
              <a:t>{ </a:t>
            </a:r>
            <a:r>
              <a:rPr lang="en-US" sz="1600" i="1" dirty="0" err="1">
                <a:latin typeface="Huawei Sans" panose="020C0503030203020204" pitchFamily="34" charset="0"/>
              </a:rPr>
              <a:t>bfd</a:t>
            </a:r>
            <a:r>
              <a:rPr lang="en-US" sz="1600" i="1" dirty="0">
                <a:latin typeface="Huawei Sans" panose="020C0503030203020204" pitchFamily="34" charset="0"/>
              </a:rPr>
              <a:t>-session-id </a:t>
            </a:r>
            <a:r>
              <a:rPr lang="en-US" sz="1600" dirty="0">
                <a:latin typeface="Huawei Sans" panose="020C0503030203020204" pitchFamily="34" charset="0"/>
              </a:rPr>
              <a:t>| </a:t>
            </a:r>
            <a:r>
              <a:rPr lang="en-US" sz="1600" b="1" dirty="0">
                <a:latin typeface="Huawei Sans" panose="020C0503030203020204" pitchFamily="34" charset="0"/>
              </a:rPr>
              <a:t>session-name</a:t>
            </a:r>
            <a:r>
              <a:rPr lang="en-US" sz="1600" dirty="0">
                <a:latin typeface="Huawei Sans" panose="020C0503030203020204" pitchFamily="34" charset="0"/>
              </a:rPr>
              <a:t> </a:t>
            </a:r>
            <a:r>
              <a:rPr lang="en-US" sz="1600" i="1" dirty="0" err="1">
                <a:latin typeface="Huawei Sans" panose="020C0503030203020204" pitchFamily="34" charset="0"/>
              </a:rPr>
              <a:t>bfd</a:t>
            </a:r>
            <a:r>
              <a:rPr lang="en-US" sz="1600" i="1" dirty="0">
                <a:latin typeface="Huawei Sans" panose="020C0503030203020204" pitchFamily="34" charset="0"/>
              </a:rPr>
              <a:t>-configure-name</a:t>
            </a:r>
            <a:r>
              <a:rPr lang="en-US" sz="1600" dirty="0">
                <a:latin typeface="Huawei Sans" panose="020C0503030203020204" pitchFamily="34" charset="0"/>
              </a:rPr>
              <a:t> } </a:t>
            </a:r>
            <a:r>
              <a:rPr lang="en-US" sz="1600" b="1" dirty="0">
                <a:latin typeface="Huawei Sans" panose="020C0503030203020204" pitchFamily="34" charset="0"/>
              </a:rPr>
              <a:t>[ increased </a:t>
            </a:r>
            <a:r>
              <a:rPr lang="en-US" sz="1600" i="1" dirty="0">
                <a:latin typeface="Huawei Sans" panose="020C0503030203020204" pitchFamily="34" charset="0"/>
              </a:rPr>
              <a:t>value-increased</a:t>
            </a:r>
            <a:r>
              <a:rPr lang="en-US" sz="1600" dirty="0">
                <a:latin typeface="Huawei Sans" panose="020C0503030203020204" pitchFamily="34" charset="0"/>
              </a:rPr>
              <a:t> | </a:t>
            </a:r>
            <a:r>
              <a:rPr lang="en-US" sz="1600" b="1" dirty="0">
                <a:latin typeface="Huawei Sans" panose="020C0503030203020204" pitchFamily="34" charset="0"/>
              </a:rPr>
              <a:t>reduced</a:t>
            </a:r>
            <a:r>
              <a:rPr lang="en-US" sz="1600" dirty="0">
                <a:latin typeface="Huawei Sans" panose="020C0503030203020204" pitchFamily="34" charset="0"/>
              </a:rPr>
              <a:t> </a:t>
            </a:r>
            <a:r>
              <a:rPr lang="en-US" sz="1600" i="1" dirty="0">
                <a:latin typeface="Huawei Sans" panose="020C0503030203020204" pitchFamily="34" charset="0"/>
              </a:rPr>
              <a:t>value-reduced</a:t>
            </a:r>
            <a:r>
              <a:rPr lang="en-US" sz="1600" dirty="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455613" y="2949895"/>
            <a:ext cx="11089232" cy="338554"/>
          </a:xfrm>
          <a:prstGeom prst="rect">
            <a:avLst/>
          </a:prstGeom>
        </p:spPr>
        <p:txBody>
          <a:bodyPr wrap="square" anchor="ctr">
            <a:noAutofit/>
          </a:bodyPr>
          <a:lstStyle/>
          <a:p>
            <a:pPr fontAlgn="ctr"/>
            <a:r>
              <a:rPr lang="en-US" sz="1600" dirty="0">
                <a:latin typeface="Huawei Sans" panose="020C0503030203020204" pitchFamily="34" charset="0"/>
              </a:rPr>
              <a:t>6.  Associate the VRRP group with a BFD session.</a:t>
            </a:r>
          </a:p>
        </p:txBody>
      </p:sp>
      <p:sp>
        <p:nvSpPr>
          <p:cNvPr id="10" name="矩形 9"/>
          <p:cNvSpPr/>
          <p:nvPr/>
        </p:nvSpPr>
        <p:spPr bwMode="gray">
          <a:xfrm>
            <a:off x="828162" y="3975832"/>
            <a:ext cx="10608699" cy="1015663"/>
          </a:xfrm>
          <a:prstGeom prst="rect">
            <a:avLst/>
          </a:prstGeom>
        </p:spPr>
        <p:txBody>
          <a:bodyPr wrap="square" anchor="ctr">
            <a:noAutofit/>
          </a:bodyPr>
          <a:lstStyle/>
          <a:p>
            <a:pPr fontAlgn="ctr">
              <a:lnSpc>
                <a:spcPts val="2400"/>
              </a:lnSpc>
            </a:pPr>
            <a:r>
              <a:rPr lang="en-US" sz="1600" dirty="0">
                <a:latin typeface="Huawei Sans" panose="020C0503030203020204" pitchFamily="34" charset="0"/>
              </a:rPr>
              <a:t>If </a:t>
            </a:r>
            <a:r>
              <a:rPr lang="en-US" sz="1600" b="1" dirty="0">
                <a:latin typeface="Huawei Sans" panose="020C0503030203020204" pitchFamily="34" charset="0"/>
              </a:rPr>
              <a:t>session-name</a:t>
            </a:r>
            <a:r>
              <a:rPr lang="en-US" sz="1600" dirty="0">
                <a:latin typeface="Huawei Sans" panose="020C0503030203020204" pitchFamily="34" charset="0"/>
              </a:rPr>
              <a:t> </a:t>
            </a:r>
            <a:r>
              <a:rPr lang="en-US" sz="1600" i="1" dirty="0" err="1">
                <a:latin typeface="Huawei Sans" panose="020C0503030203020204" pitchFamily="34" charset="0"/>
              </a:rPr>
              <a:t>bfd</a:t>
            </a:r>
            <a:r>
              <a:rPr lang="en-US" sz="1600" i="1" dirty="0">
                <a:latin typeface="Huawei Sans" panose="020C0503030203020204" pitchFamily="34" charset="0"/>
              </a:rPr>
              <a:t>-configure-name</a:t>
            </a:r>
            <a:r>
              <a:rPr lang="en-US" sz="1600" dirty="0">
                <a:latin typeface="Huawei Sans" panose="020C0503030203020204" pitchFamily="34" charset="0"/>
              </a:rPr>
              <a:t> is specified, the VRRP group can be associated only with static BFD sessions with automatically negotiated discriminators or static BFD session discriminators.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a:latin typeface="Huawei Sans" panose="020C0503030203020204" pitchFamily="34" charset="0"/>
              </a:rPr>
              <a:t>If </a:t>
            </a:r>
            <a:r>
              <a:rPr lang="en-US" sz="1600" i="1" dirty="0" err="1">
                <a:latin typeface="Huawei Sans" panose="020C0503030203020204" pitchFamily="34" charset="0"/>
              </a:rPr>
              <a:t>bfd</a:t>
            </a:r>
            <a:r>
              <a:rPr lang="en-US" sz="1600" i="1" dirty="0">
                <a:latin typeface="Huawei Sans" panose="020C0503030203020204" pitchFamily="34" charset="0"/>
              </a:rPr>
              <a:t>-session-id</a:t>
            </a:r>
            <a:r>
              <a:rPr lang="en-US" sz="1600" dirty="0">
                <a:latin typeface="Huawei Sans" panose="020C0503030203020204" pitchFamily="34" charset="0"/>
              </a:rPr>
              <a:t> is specified, a VRRP group can be bound to only static BFD sessions.</a:t>
            </a:r>
          </a:p>
        </p:txBody>
      </p:sp>
    </p:spTree>
    <p:extLst>
      <p:ext uri="{BB962C8B-B14F-4D97-AF65-F5344CB8AC3E}">
        <p14:creationId xmlns:p14="http://schemas.microsoft.com/office/powerpoint/2010/main" val="3381046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fontAlgn="ctr">
              <a:buSzPct val="50000"/>
              <a:buFont typeface="Wingdings" panose="05000000000000000000" pitchFamily="2" charset="2"/>
              <a:buChar char="l"/>
            </a:pPr>
            <a:r>
              <a:rPr lang="en-US" dirty="0">
                <a:latin typeface="Huawei Sans" panose="020C0503030203020204" pitchFamily="34" charset="0"/>
              </a:rPr>
              <a:t>User terminals on a LAN usually use a default gateway to access an external network. If the default gateway fails, all user terminals' traffic to the external network will be interrupted. Multiple gateways can be deployed to prevent single points of failure. To this end, the conflict between multiple gateways must be resolved.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buSzPct val="50000"/>
              <a:buFont typeface="Wingdings" panose="05000000000000000000" pitchFamily="2" charset="2"/>
              <a:buChar char="l"/>
            </a:pPr>
            <a:r>
              <a:rPr lang="en-US" dirty="0">
                <a:latin typeface="Huawei Sans" panose="020C0503030203020204" pitchFamily="34" charset="0"/>
              </a:rPr>
              <a:t>The Virtual Router Redundancy Protocol (VRRP) can implement gateway backup and solve the conflict between multiple gateways, thus improving network reliability.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buSzPct val="50000"/>
              <a:buFont typeface="Wingdings" panose="05000000000000000000" pitchFamily="2" charset="2"/>
              <a:buChar char="l"/>
            </a:pPr>
            <a:r>
              <a:rPr lang="en-US" dirty="0">
                <a:latin typeface="Huawei Sans" panose="020C0503030203020204" pitchFamily="34" charset="0"/>
              </a:rPr>
              <a:t>This course describes the working mechanism, basic configuration, and typical application scenarios of VRRP on a network.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buSzPct val="50000"/>
              <a:buFont typeface="Wingdings" panose="05000000000000000000" pitchFamily="2" charset="2"/>
              <a:buChar char="l"/>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90696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占位符 39"/>
          <p:cNvSpPr>
            <a:spLocks noGrp="1"/>
          </p:cNvSpPr>
          <p:nvPr>
            <p:ph type="body" sz="quarter" idx="10"/>
          </p:nvPr>
        </p:nvSpPr>
        <p:spPr bwMode="gray">
          <a:xfrm>
            <a:off x="442913" y="4979531"/>
            <a:ext cx="5644123" cy="1402219"/>
          </a:xfrm>
        </p:spPr>
        <p:txBody>
          <a:bodyPr wrap="square">
            <a:noAutofit/>
          </a:bodyPr>
          <a:lstStyle/>
          <a:p>
            <a:pPr marL="0" indent="0" fontAlgn="ctr">
              <a:lnSpc>
                <a:spcPct val="100000"/>
              </a:lnSpc>
              <a:buNone/>
            </a:pPr>
            <a:r>
              <a:rPr lang="en-US" sz="1400" b="1" dirty="0">
                <a:latin typeface="Huawei Sans" panose="020C0503030203020204" pitchFamily="34" charset="0"/>
              </a:rPr>
              <a:t>Requirements: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lnSpc>
                <a:spcPct val="100000"/>
              </a:lnSpc>
              <a:buFont typeface="Arial" panose="020B0604020202020204" pitchFamily="34" charset="0"/>
              <a:buChar char="•"/>
            </a:pPr>
            <a:r>
              <a:rPr lang="en-US" sz="1200" dirty="0">
                <a:latin typeface="Huawei Sans" panose="020C0503030203020204" pitchFamily="34" charset="0"/>
              </a:rPr>
              <a:t>R1 and R2 form a VRRP group. R1 is the master and R2 is the backup.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lnSpc>
                <a:spcPct val="100000"/>
              </a:lnSpc>
              <a:buFont typeface="Arial" panose="020B0604020202020204" pitchFamily="34" charset="0"/>
              <a:buChar char="•"/>
            </a:pPr>
            <a:r>
              <a:rPr lang="en-US" sz="1200" dirty="0">
                <a:latin typeface="Huawei Sans" panose="020C0503030203020204" pitchFamily="34" charset="0"/>
              </a:rPr>
              <a:t>The preemption mode is used when the master recovers. The preemption delay is 10 seconds.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lvl="1" indent="-176213" fontAlgn="ctr">
              <a:lnSpc>
                <a:spcPct val="100000"/>
              </a:lnSpc>
              <a:buFont typeface="Arial" panose="020B0604020202020204" pitchFamily="34" charset="0"/>
              <a:buChar char="•"/>
            </a:pPr>
            <a:r>
              <a:rPr lang="en-US" sz="1200" dirty="0">
                <a:latin typeface="Huawei Sans" panose="020C0503030203020204" pitchFamily="34" charset="0"/>
              </a:rPr>
              <a:t>The master monitors the status of the uplink interface to implement automatic VRRP active/standby switchover.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VRRP Configuration Example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5891967" y="1736934"/>
            <a:ext cx="5831406" cy="2246769"/>
          </a:xfrm>
          <a:prstGeom prst="rect">
            <a:avLst/>
          </a:prstGeom>
          <a:solidFill>
            <a:srgbClr val="F4FBFE"/>
          </a:solidFill>
          <a:ln>
            <a:solidFill>
              <a:srgbClr val="99DFF9"/>
            </a:solidFill>
          </a:ln>
        </p:spPr>
        <p:txBody>
          <a:bodyPr wrap="square" tIns="0" rtlCol="0">
            <a:no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latin typeface="Huawei Sans" panose="020C0503030203020204" pitchFamily="34" charset="0"/>
              </a:rPr>
              <a:t>[R1] interface GigabitEthernet0/0/0</a:t>
            </a:r>
          </a:p>
          <a:p>
            <a:pPr fontAlgn="ctr"/>
            <a:r>
              <a:rPr lang="en-US" dirty="0">
                <a:latin typeface="Huawei Sans" panose="020C0503030203020204" pitchFamily="34" charset="0"/>
              </a:rPr>
              <a:t>[R1-GigabitEthernet0/0/0] </a:t>
            </a:r>
            <a:r>
              <a:rPr lang="en-US" dirty="0" err="1">
                <a:latin typeface="Huawei Sans" panose="020C0503030203020204" pitchFamily="34" charset="0"/>
              </a:rPr>
              <a:t>ip</a:t>
            </a:r>
            <a:r>
              <a:rPr lang="en-US" dirty="0">
                <a:latin typeface="Huawei Sans" panose="020C0503030203020204" pitchFamily="34" charset="0"/>
              </a:rPr>
              <a:t> address 192.168.1.253  24</a:t>
            </a:r>
          </a:p>
          <a:p>
            <a:pPr fontAlgn="ctr"/>
            <a:r>
              <a:rPr lang="en-US" dirty="0">
                <a:latin typeface="Huawei Sans" panose="020C0503030203020204" pitchFamily="34" charset="0"/>
              </a:rPr>
              <a:t>[R1-GigabitEthernet0/0/0] </a:t>
            </a:r>
            <a:r>
              <a:rPr lang="en-US" dirty="0" err="1">
                <a:latin typeface="Huawei Sans" panose="020C0503030203020204" pitchFamily="34" charset="0"/>
              </a:rPr>
              <a:t>vrrp</a:t>
            </a:r>
            <a:r>
              <a:rPr lang="en-US" dirty="0">
                <a:latin typeface="Huawei Sans" panose="020C0503030203020204" pitchFamily="34" charset="0"/>
              </a:rPr>
              <a:t> </a:t>
            </a:r>
            <a:r>
              <a:rPr lang="en-US" dirty="0" err="1">
                <a:latin typeface="Huawei Sans" panose="020C0503030203020204" pitchFamily="34" charset="0"/>
              </a:rPr>
              <a:t>vrid</a:t>
            </a:r>
            <a:r>
              <a:rPr lang="en-US" dirty="0">
                <a:latin typeface="Huawei Sans" panose="020C0503030203020204" pitchFamily="34" charset="0"/>
              </a:rPr>
              <a:t> 1 virtual-</a:t>
            </a:r>
            <a:r>
              <a:rPr lang="en-US" dirty="0" err="1">
                <a:latin typeface="Huawei Sans" panose="020C0503030203020204" pitchFamily="34" charset="0"/>
              </a:rPr>
              <a:t>ip</a:t>
            </a:r>
            <a:r>
              <a:rPr lang="en-US" dirty="0">
                <a:latin typeface="Huawei Sans" panose="020C0503030203020204" pitchFamily="34" charset="0"/>
              </a:rPr>
              <a:t> 192.168.1.254</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[R1-GigabitEthernet0/0/0] </a:t>
            </a:r>
            <a:r>
              <a:rPr lang="en-US" dirty="0" err="1">
                <a:latin typeface="Huawei Sans" panose="020C0503030203020204" pitchFamily="34" charset="0"/>
              </a:rPr>
              <a:t>vrrp</a:t>
            </a:r>
            <a:r>
              <a:rPr lang="en-US" dirty="0">
                <a:latin typeface="Huawei Sans" panose="020C0503030203020204" pitchFamily="34" charset="0"/>
              </a:rPr>
              <a:t> </a:t>
            </a:r>
            <a:r>
              <a:rPr lang="en-US" dirty="0" err="1">
                <a:latin typeface="Huawei Sans" panose="020C0503030203020204" pitchFamily="34" charset="0"/>
              </a:rPr>
              <a:t>vrid</a:t>
            </a:r>
            <a:r>
              <a:rPr lang="en-US" dirty="0">
                <a:latin typeface="Huawei Sans" panose="020C0503030203020204" pitchFamily="34" charset="0"/>
              </a:rPr>
              <a:t> 1 priority 120</a:t>
            </a:r>
          </a:p>
          <a:p>
            <a:pPr fontAlgn="ctr"/>
            <a:r>
              <a:rPr lang="en-US" dirty="0">
                <a:latin typeface="Huawei Sans" panose="020C0503030203020204" pitchFamily="34" charset="0"/>
              </a:rPr>
              <a:t>[R1-GigabitEthernet0/0/0] </a:t>
            </a:r>
            <a:r>
              <a:rPr lang="en-US" dirty="0" err="1">
                <a:latin typeface="Huawei Sans" panose="020C0503030203020204" pitchFamily="34" charset="0"/>
              </a:rPr>
              <a:t>vrrp</a:t>
            </a:r>
            <a:r>
              <a:rPr lang="en-US" dirty="0">
                <a:latin typeface="Huawei Sans" panose="020C0503030203020204" pitchFamily="34" charset="0"/>
              </a:rPr>
              <a:t> </a:t>
            </a:r>
            <a:r>
              <a:rPr lang="en-US" dirty="0" err="1">
                <a:latin typeface="Huawei Sans" panose="020C0503030203020204" pitchFamily="34" charset="0"/>
              </a:rPr>
              <a:t>vrid</a:t>
            </a:r>
            <a:r>
              <a:rPr lang="en-US" dirty="0">
                <a:latin typeface="Huawei Sans" panose="020C0503030203020204" pitchFamily="34" charset="0"/>
              </a:rPr>
              <a:t> 1 preempt-mode timer delay 10</a:t>
            </a:r>
          </a:p>
          <a:p>
            <a:pPr fontAlgn="ctr"/>
            <a:r>
              <a:rPr lang="en-US" dirty="0">
                <a:latin typeface="Huawei Sans" panose="020C0503030203020204" pitchFamily="34" charset="0"/>
              </a:rPr>
              <a:t>[R1-GigabitEthernet0/0/0] </a:t>
            </a:r>
            <a:r>
              <a:rPr lang="en-US" dirty="0" err="1">
                <a:latin typeface="Huawei Sans" panose="020C0503030203020204" pitchFamily="34" charset="0"/>
              </a:rPr>
              <a:t>vrrp</a:t>
            </a:r>
            <a:r>
              <a:rPr lang="en-US" dirty="0">
                <a:latin typeface="Huawei Sans" panose="020C0503030203020204" pitchFamily="34" charset="0"/>
              </a:rPr>
              <a:t> </a:t>
            </a:r>
            <a:r>
              <a:rPr lang="en-US" dirty="0" err="1">
                <a:latin typeface="Huawei Sans" panose="020C0503030203020204" pitchFamily="34" charset="0"/>
              </a:rPr>
              <a:t>vrid</a:t>
            </a:r>
            <a:r>
              <a:rPr lang="en-US" dirty="0">
                <a:latin typeface="Huawei Sans" panose="020C0503030203020204" pitchFamily="34" charset="0"/>
              </a:rPr>
              <a:t> 1 track interface GigabitEthernet0/0/1 reduced 30</a:t>
            </a:r>
          </a:p>
        </p:txBody>
      </p:sp>
      <p:sp>
        <p:nvSpPr>
          <p:cNvPr id="45" name="矩形 44"/>
          <p:cNvSpPr/>
          <p:nvPr/>
        </p:nvSpPr>
        <p:spPr bwMode="gray">
          <a:xfrm>
            <a:off x="5899180" y="4923390"/>
            <a:ext cx="5824193" cy="1323439"/>
          </a:xfrm>
          <a:prstGeom prst="rect">
            <a:avLst/>
          </a:prstGeom>
          <a:solidFill>
            <a:srgbClr val="F4FBFE"/>
          </a:solidFill>
          <a:ln>
            <a:solidFill>
              <a:srgbClr val="99DFF9"/>
            </a:solidFill>
          </a:ln>
        </p:spPr>
        <p:txBody>
          <a:bodyPr wrap="square" tIns="0" rtlCol="0">
            <a:noAutofit/>
          </a:bodyPr>
          <a:lstStyle/>
          <a:p>
            <a:pPr fontAlgn="ctr">
              <a:lnSpc>
                <a:spcPts val="2400"/>
              </a:lnSpc>
            </a:pPr>
            <a:r>
              <a:rPr lang="en-US" sz="1400" dirty="0">
                <a:solidFill>
                  <a:prstClr val="black"/>
                </a:solidFill>
                <a:latin typeface="Huawei Sans" panose="020C0503030203020204" pitchFamily="34" charset="0"/>
              </a:rPr>
              <a:t>[R2] interface GigabitEthernet0/0/0</a:t>
            </a:r>
          </a:p>
          <a:p>
            <a:pPr fontAlgn="ctr">
              <a:lnSpc>
                <a:spcPts val="2400"/>
              </a:lnSpc>
            </a:pPr>
            <a:r>
              <a:rPr lang="en-US" sz="1400" dirty="0">
                <a:solidFill>
                  <a:prstClr val="black"/>
                </a:solidFill>
                <a:latin typeface="Huawei Sans" panose="020C0503030203020204" pitchFamily="34" charset="0"/>
              </a:rPr>
              <a:t>[R2-GigabitEthernet0/0/0] </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 address 192.168.1.252 24</a:t>
            </a:r>
          </a:p>
          <a:p>
            <a:pPr fontAlgn="ctr">
              <a:lnSpc>
                <a:spcPts val="2400"/>
              </a:lnSpc>
            </a:pPr>
            <a:r>
              <a:rPr lang="en-US" sz="1400" dirty="0">
                <a:solidFill>
                  <a:prstClr val="black"/>
                </a:solidFill>
                <a:latin typeface="Huawei Sans" panose="020C0503030203020204" pitchFamily="34" charset="0"/>
              </a:rPr>
              <a:t>[R2-GigabitEthernet0/0/0] </a:t>
            </a:r>
            <a:r>
              <a:rPr lang="en-US" sz="1400" dirty="0" err="1">
                <a:solidFill>
                  <a:prstClr val="black"/>
                </a:solidFill>
                <a:latin typeface="Huawei Sans" panose="020C0503030203020204" pitchFamily="34" charset="0"/>
              </a:rPr>
              <a:t>vrrp</a:t>
            </a:r>
            <a:r>
              <a:rPr lang="en-US" sz="1400" dirty="0">
                <a:solidFill>
                  <a:prstClr val="black"/>
                </a:solidFill>
                <a:latin typeface="Huawei Sans" panose="020C0503030203020204" pitchFamily="34" charset="0"/>
              </a:rPr>
              <a:t> </a:t>
            </a:r>
            <a:r>
              <a:rPr lang="en-US" sz="1400" dirty="0" err="1">
                <a:solidFill>
                  <a:prstClr val="black"/>
                </a:solidFill>
                <a:latin typeface="Huawei Sans" panose="020C0503030203020204" pitchFamily="34" charset="0"/>
              </a:rPr>
              <a:t>vrid</a:t>
            </a:r>
            <a:r>
              <a:rPr lang="en-US" sz="1400" dirty="0">
                <a:solidFill>
                  <a:prstClr val="black"/>
                </a:solidFill>
                <a:latin typeface="Huawei Sans" panose="020C0503030203020204" pitchFamily="34" charset="0"/>
              </a:rPr>
              <a:t> 1 virtual-</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 192.168.1.254</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rPr>
              <a:t>[R2-GigabitEthernet0/0/0] </a:t>
            </a:r>
            <a:r>
              <a:rPr lang="en-US" sz="1400" dirty="0" err="1">
                <a:solidFill>
                  <a:prstClr val="black"/>
                </a:solidFill>
                <a:latin typeface="Huawei Sans" panose="020C0503030203020204" pitchFamily="34" charset="0"/>
              </a:rPr>
              <a:t>vrrp</a:t>
            </a:r>
            <a:r>
              <a:rPr lang="en-US" sz="1400" dirty="0">
                <a:solidFill>
                  <a:prstClr val="black"/>
                </a:solidFill>
                <a:latin typeface="Huawei Sans" panose="020C0503030203020204" pitchFamily="34" charset="0"/>
              </a:rPr>
              <a:t> </a:t>
            </a:r>
            <a:r>
              <a:rPr lang="en-US" sz="1400" dirty="0" err="1">
                <a:solidFill>
                  <a:prstClr val="black"/>
                </a:solidFill>
                <a:latin typeface="Huawei Sans" panose="020C0503030203020204" pitchFamily="34" charset="0"/>
              </a:rPr>
              <a:t>vrid</a:t>
            </a:r>
            <a:r>
              <a:rPr lang="en-US" sz="1400" dirty="0">
                <a:solidFill>
                  <a:prstClr val="black"/>
                </a:solidFill>
                <a:latin typeface="Huawei Sans" panose="020C0503030203020204" pitchFamily="34" charset="0"/>
              </a:rPr>
              <a:t> 1 priority 110</a:t>
            </a:r>
          </a:p>
        </p:txBody>
      </p:sp>
      <p:sp>
        <p:nvSpPr>
          <p:cNvPr id="46" name="文本框 45"/>
          <p:cNvSpPr txBox="1"/>
          <p:nvPr/>
        </p:nvSpPr>
        <p:spPr bwMode="gray">
          <a:xfrm>
            <a:off x="5834427" y="1356807"/>
            <a:ext cx="2433273" cy="830997"/>
          </a:xfrm>
          <a:prstGeom prst="rect">
            <a:avLst/>
          </a:prstGeom>
          <a:noFill/>
        </p:spPr>
        <p:txBody>
          <a:bodyPr wrap="square" rtlCol="0">
            <a:noAutofit/>
          </a:bodyPr>
          <a:lstStyle/>
          <a:p>
            <a:pPr fontAlgn="ctr"/>
            <a:r>
              <a:rPr lang="en-US" sz="1600" b="1" dirty="0">
                <a:latin typeface="Huawei Sans" panose="020C0503030203020204" pitchFamily="34" charset="0"/>
              </a:rPr>
              <a:t>R1 configuration:</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5849325" y="4547537"/>
            <a:ext cx="2409293" cy="830997"/>
          </a:xfrm>
          <a:prstGeom prst="rect">
            <a:avLst/>
          </a:prstGeom>
          <a:noFill/>
        </p:spPr>
        <p:txBody>
          <a:bodyPr wrap="square" rtlCol="0">
            <a:noAutofit/>
          </a:bodyPr>
          <a:lstStyle/>
          <a:p>
            <a:pPr fontAlgn="ctr"/>
            <a:r>
              <a:rPr lang="en-US" sz="1600" b="1" dirty="0">
                <a:latin typeface="Huawei Sans" panose="020C0503030203020204" pitchFamily="34" charset="0"/>
              </a:rPr>
              <a:t>R2 configuration:</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8"/>
          <p:cNvCxnSpPr>
            <a:cxnSpLocks noChangeShapeType="1"/>
            <a:endCxn id="30" idx="0"/>
          </p:cNvCxnSpPr>
          <p:nvPr/>
        </p:nvCxnSpPr>
        <p:spPr bwMode="gray">
          <a:xfrm flipH="1">
            <a:off x="1572336" y="2935871"/>
            <a:ext cx="1554421" cy="74516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28" name="图片 11" descr="开放网络-蓝.png"/>
          <p:cNvPicPr>
            <a:picLocks noChangeAspect="1"/>
          </p:cNvPicPr>
          <p:nvPr/>
        </p:nvPicPr>
        <p:blipFill>
          <a:blip r:embed="rId3" cstate="print"/>
          <a:stretch>
            <a:fillRect/>
          </a:stretch>
        </p:blipFill>
        <p:spPr bwMode="gray">
          <a:xfrm>
            <a:off x="4364824" y="3681035"/>
            <a:ext cx="539607" cy="415381"/>
          </a:xfrm>
          <a:prstGeom prst="rect">
            <a:avLst/>
          </a:prstGeom>
        </p:spPr>
      </p:pic>
      <p:pic>
        <p:nvPicPr>
          <p:cNvPr id="29" name="图片 11" descr="开放网络-蓝.png"/>
          <p:cNvPicPr>
            <a:picLocks noChangeAspect="1"/>
          </p:cNvPicPr>
          <p:nvPr/>
        </p:nvPicPr>
        <p:blipFill>
          <a:blip r:embed="rId3" cstate="print"/>
          <a:stretch>
            <a:fillRect/>
          </a:stretch>
        </p:blipFill>
        <p:spPr bwMode="gray">
          <a:xfrm>
            <a:off x="2872098" y="3681035"/>
            <a:ext cx="539607" cy="415381"/>
          </a:xfrm>
          <a:prstGeom prst="rect">
            <a:avLst/>
          </a:prstGeom>
        </p:spPr>
      </p:pic>
      <p:pic>
        <p:nvPicPr>
          <p:cNvPr id="30" name="图片 11" descr="开放网络-蓝.png"/>
          <p:cNvPicPr>
            <a:picLocks noChangeAspect="1"/>
          </p:cNvPicPr>
          <p:nvPr/>
        </p:nvPicPr>
        <p:blipFill>
          <a:blip r:embed="rId3" cstate="print"/>
          <a:stretch>
            <a:fillRect/>
          </a:stretch>
        </p:blipFill>
        <p:spPr bwMode="gray">
          <a:xfrm>
            <a:off x="1302532" y="3681035"/>
            <a:ext cx="539607" cy="415381"/>
          </a:xfrm>
          <a:prstGeom prst="rect">
            <a:avLst/>
          </a:prstGeom>
        </p:spPr>
      </p:pic>
      <p:cxnSp>
        <p:nvCxnSpPr>
          <p:cNvPr id="31" name="直接连接符 8"/>
          <p:cNvCxnSpPr>
            <a:cxnSpLocks noChangeShapeType="1"/>
            <a:endCxn id="29" idx="0"/>
          </p:cNvCxnSpPr>
          <p:nvPr/>
        </p:nvCxnSpPr>
        <p:spPr bwMode="gray">
          <a:xfrm>
            <a:off x="3141902" y="2891356"/>
            <a:ext cx="0" cy="789679"/>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32" name="直接连接符 8"/>
          <p:cNvCxnSpPr>
            <a:cxnSpLocks noChangeShapeType="1"/>
            <a:endCxn id="28" idx="0"/>
          </p:cNvCxnSpPr>
          <p:nvPr/>
        </p:nvCxnSpPr>
        <p:spPr bwMode="gray">
          <a:xfrm>
            <a:off x="3105775" y="2922822"/>
            <a:ext cx="1528853" cy="75821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23244" y="1948355"/>
            <a:ext cx="540000" cy="442800"/>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11956" y="1954605"/>
            <a:ext cx="540000" cy="442800"/>
          </a:xfrm>
          <a:prstGeom prst="rect">
            <a:avLst/>
          </a:prstGeom>
        </p:spPr>
      </p:pic>
      <p:cxnSp>
        <p:nvCxnSpPr>
          <p:cNvPr id="22" name="直接连接符 8"/>
          <p:cNvCxnSpPr>
            <a:cxnSpLocks noChangeShapeType="1"/>
            <a:stCxn id="19" idx="2"/>
          </p:cNvCxnSpPr>
          <p:nvPr/>
        </p:nvCxnSpPr>
        <p:spPr bwMode="gray">
          <a:xfrm>
            <a:off x="2293244" y="2391155"/>
            <a:ext cx="833512" cy="58706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3" name="直接连接符 8"/>
          <p:cNvCxnSpPr>
            <a:cxnSpLocks noChangeShapeType="1"/>
            <a:stCxn id="20" idx="2"/>
          </p:cNvCxnSpPr>
          <p:nvPr/>
        </p:nvCxnSpPr>
        <p:spPr bwMode="gray">
          <a:xfrm flipH="1">
            <a:off x="3117410" y="2397405"/>
            <a:ext cx="864546" cy="5808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4" name="直接连接符 8"/>
          <p:cNvCxnSpPr>
            <a:cxnSpLocks noChangeShapeType="1"/>
          </p:cNvCxnSpPr>
          <p:nvPr/>
        </p:nvCxnSpPr>
        <p:spPr bwMode="gray">
          <a:xfrm flipH="1">
            <a:off x="2318017" y="1480644"/>
            <a:ext cx="602470" cy="48954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5" name="直接连接符 8"/>
          <p:cNvCxnSpPr>
            <a:cxnSpLocks noChangeShapeType="1"/>
          </p:cNvCxnSpPr>
          <p:nvPr/>
        </p:nvCxnSpPr>
        <p:spPr bwMode="gray">
          <a:xfrm>
            <a:off x="3330830" y="1461704"/>
            <a:ext cx="643526" cy="50848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6" name="文本框 15"/>
          <p:cNvSpPr txBox="1"/>
          <p:nvPr/>
        </p:nvSpPr>
        <p:spPr bwMode="gray">
          <a:xfrm>
            <a:off x="1247189" y="2011024"/>
            <a:ext cx="1170984"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dirty="0">
                <a:solidFill>
                  <a:srgbClr val="000000"/>
                </a:solidFill>
                <a:latin typeface="Huawei Sans" panose="020C0503030203020204" pitchFamily="34" charset="0"/>
              </a:rPr>
              <a:t>R1</a:t>
            </a:r>
            <a:endParaRPr lang="en-US" altLang="zh-CN" sz="16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7" name="文本框 16"/>
          <p:cNvSpPr txBox="1"/>
          <p:nvPr/>
        </p:nvSpPr>
        <p:spPr bwMode="gray">
          <a:xfrm>
            <a:off x="3909259" y="1996170"/>
            <a:ext cx="1170984"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dirty="0">
                <a:solidFill>
                  <a:srgbClr val="000000"/>
                </a:solidFill>
                <a:latin typeface="Huawei Sans" panose="020C0503030203020204" pitchFamily="34" charset="0"/>
              </a:rPr>
              <a:t>R2</a:t>
            </a:r>
            <a:endParaRPr lang="en-US" altLang="zh-CN" sz="16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 name="文本框 11"/>
          <p:cNvSpPr txBox="1"/>
          <p:nvPr/>
        </p:nvSpPr>
        <p:spPr bwMode="gray">
          <a:xfrm>
            <a:off x="657291" y="1941477"/>
            <a:ext cx="87556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Master</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4724434" y="1974992"/>
            <a:ext cx="902811"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Backup</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4"/>
          <p:cNvSpPr txBox="1">
            <a:spLocks noChangeArrowheads="1"/>
          </p:cNvSpPr>
          <p:nvPr/>
        </p:nvSpPr>
        <p:spPr bwMode="gray">
          <a:xfrm>
            <a:off x="785678" y="4135909"/>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HostA</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4"/>
          <p:cNvSpPr txBox="1">
            <a:spLocks noChangeArrowheads="1"/>
          </p:cNvSpPr>
          <p:nvPr/>
        </p:nvSpPr>
        <p:spPr bwMode="gray">
          <a:xfrm>
            <a:off x="2340745" y="4130068"/>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HostB</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4"/>
          <p:cNvSpPr txBox="1">
            <a:spLocks noChangeArrowheads="1"/>
          </p:cNvSpPr>
          <p:nvPr/>
        </p:nvSpPr>
        <p:spPr bwMode="gray">
          <a:xfrm>
            <a:off x="3837819" y="4135909"/>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HostC</a:t>
            </a:r>
            <a:endParaRPr lang="en-US" sz="1200" dirty="0">
              <a:latin typeface="Huawei Sans" panose="020C0503030203020204" pitchFamily="34" charset="0"/>
            </a:endParaRPr>
          </a:p>
          <a:p>
            <a:pPr algn="ctr" eaLnBrk="1" fontAlgn="ctr" hangingPunct="1">
              <a:spcBef>
                <a:spcPts val="720"/>
              </a:spcBef>
            </a:pPr>
            <a:r>
              <a:rPr lang="en-US" sz="1200">
                <a:latin typeface="Huawei Sans" panose="020C0503030203020204" pitchFamily="34" charset="0"/>
              </a:rPr>
              <a:t>IP: 192.168.1.3/24</a:t>
            </a:r>
            <a:endParaRPr lang="en-US" sz="1200" dirty="0">
              <a:latin typeface="Huawei Sans" panose="020C0503030203020204" pitchFamily="34" charset="0"/>
            </a:endParaRP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1656211" y="2389660"/>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3909259" y="2398561"/>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1704756" y="1678514"/>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1024627" y="2586287"/>
            <a:ext cx="1388522" cy="276999"/>
          </a:xfrm>
          <a:prstGeom prst="rect">
            <a:avLst/>
          </a:prstGeom>
          <a:noFill/>
        </p:spPr>
        <p:txBody>
          <a:bodyPr wrap="square" rtlCol="0">
            <a:noAutofit/>
          </a:bodyPr>
          <a:lstStyle/>
          <a:p>
            <a:pPr fontAlgn="ctr"/>
            <a:r>
              <a:rPr lang="en-US" sz="1200" dirty="0">
                <a:latin typeface="Huawei Sans" panose="020C0503030203020204" pitchFamily="34" charset="0"/>
              </a:rPr>
              <a:t>192.168.1.253/24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3909259" y="2586287"/>
            <a:ext cx="1388522" cy="276999"/>
          </a:xfrm>
          <a:prstGeom prst="rect">
            <a:avLst/>
          </a:prstGeom>
          <a:noFill/>
        </p:spPr>
        <p:txBody>
          <a:bodyPr wrap="square" rtlCol="0">
            <a:noAutofit/>
          </a:bodyPr>
          <a:lstStyle/>
          <a:p>
            <a:pPr fontAlgn="ctr"/>
            <a:r>
              <a:rPr lang="en-US" sz="1200" dirty="0">
                <a:latin typeface="Huawei Sans" panose="020C0503030203020204" pitchFamily="34" charset="0"/>
              </a:rPr>
              <a:t>192.168.1.252/24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856756" y="2763597"/>
            <a:ext cx="540000" cy="442800"/>
          </a:xfrm>
          <a:prstGeom prst="rect">
            <a:avLst/>
          </a:prstGeom>
        </p:spPr>
      </p:pic>
      <p:sp>
        <p:nvSpPr>
          <p:cNvPr id="39" name="文本框 38"/>
          <p:cNvSpPr txBox="1"/>
          <p:nvPr/>
        </p:nvSpPr>
        <p:spPr bwMode="gray">
          <a:xfrm>
            <a:off x="3274836" y="2825860"/>
            <a:ext cx="977120"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720372" y="1248476"/>
            <a:ext cx="810701" cy="408398"/>
          </a:xfrm>
          <a:prstGeom prst="rect">
            <a:avLst/>
          </a:prstGeom>
        </p:spPr>
      </p:pic>
    </p:spTree>
    <p:extLst>
      <p:ext uri="{BB962C8B-B14F-4D97-AF65-F5344CB8AC3E}">
        <p14:creationId xmlns:p14="http://schemas.microsoft.com/office/powerpoint/2010/main" val="3455355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Verifying Basic VRRP Configurations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446088" y="1233489"/>
            <a:ext cx="5369220" cy="4938712"/>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200" dirty="0">
                <a:solidFill>
                  <a:prstClr val="black"/>
                </a:solidFill>
                <a:latin typeface="Huawei Sans" panose="020C0503030203020204" pitchFamily="34" charset="0"/>
              </a:rPr>
              <a:t>[R1]display </a:t>
            </a:r>
            <a:r>
              <a:rPr lang="en-US" sz="1200" dirty="0" err="1">
                <a:solidFill>
                  <a:prstClr val="black"/>
                </a:solidFill>
                <a:latin typeface="Huawei Sans" panose="020C0503030203020204" pitchFamily="34" charset="0"/>
              </a:rPr>
              <a:t>vrrp</a:t>
            </a:r>
            <a:endParaRPr lang="en-US" sz="1200" dirty="0">
              <a:solidFill>
                <a:prstClr val="black"/>
              </a:solidFill>
              <a:latin typeface="Huawei Sans" panose="020C0503030203020204" pitchFamily="34" charset="0"/>
            </a:endParaRPr>
          </a:p>
          <a:p>
            <a:pPr fontAlgn="ctr">
              <a:lnSpc>
                <a:spcPct val="130000"/>
              </a:lnSpc>
            </a:pPr>
            <a:r>
              <a:rPr lang="en-US" sz="1200" b="1" dirty="0">
                <a:solidFill>
                  <a:srgbClr val="EC7061"/>
                </a:solidFill>
                <a:latin typeface="Huawei Sans" panose="020C0503030203020204" pitchFamily="34" charset="0"/>
              </a:rPr>
              <a:t>  GigabitEthernet0/0/0 | Virtual Router 1 	</a:t>
            </a:r>
            <a:r>
              <a:rPr lang="en-US" sz="1200" dirty="0">
                <a:solidFill>
                  <a:srgbClr val="EC7061"/>
                </a:solidFill>
                <a:latin typeface="Huawei Sans" panose="020C0503030203020204" pitchFamily="34" charset="0"/>
              </a:rPr>
              <a:t> </a:t>
            </a:r>
            <a:r>
              <a:rPr lang="en-US" sz="1200" b="1" dirty="0">
                <a:solidFill>
                  <a:srgbClr val="EC7061"/>
                </a:solidFill>
                <a:latin typeface="Huawei Sans" panose="020C0503030203020204" pitchFamily="34" charset="0"/>
              </a:rPr>
              <a:t># Set the VRID to 1.</a:t>
            </a:r>
          </a:p>
          <a:p>
            <a:pPr marL="193675" indent="-193675" fontAlgn="ctr">
              <a:lnSpc>
                <a:spcPct val="130000"/>
              </a:lnSpc>
            </a:pPr>
            <a:r>
              <a:rPr lang="en-US" sz="1200" b="1" dirty="0">
                <a:solidFill>
                  <a:srgbClr val="EC7061"/>
                </a:solidFill>
                <a:latin typeface="Huawei Sans" panose="020C0503030203020204" pitchFamily="34" charset="0"/>
              </a:rPr>
              <a:t>    State : Master 	</a:t>
            </a:r>
            <a:r>
              <a:rPr lang="en-US" sz="1200" dirty="0">
                <a:solidFill>
                  <a:srgbClr val="EC7061"/>
                </a:solidFill>
                <a:latin typeface="Huawei Sans" panose="020C0503030203020204" pitchFamily="34" charset="0"/>
              </a:rPr>
              <a:t> </a:t>
            </a:r>
            <a:r>
              <a:rPr lang="en-US" sz="1200" b="1" dirty="0">
                <a:solidFill>
                  <a:srgbClr val="EC7061"/>
                </a:solidFill>
                <a:latin typeface="Huawei Sans" panose="020C0503030203020204" pitchFamily="34" charset="0"/>
              </a:rPr>
              <a:t>The device is in Master state in the VRRP group.</a:t>
            </a:r>
          </a:p>
          <a:p>
            <a:pPr fontAlgn="ctr">
              <a:lnSpc>
                <a:spcPct val="130000"/>
              </a:lnSpc>
            </a:pPr>
            <a:r>
              <a:rPr lang="en-US" sz="1200" dirty="0">
                <a:solidFill>
                  <a:prstClr val="black"/>
                </a:solidFill>
                <a:latin typeface="Huawei Sans" panose="020C0503030203020204" pitchFamily="34" charset="0"/>
              </a:rPr>
              <a:t>    Virtual IP : 192.168.1.254</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30000"/>
              </a:lnSpc>
            </a:pPr>
            <a:r>
              <a:rPr lang="en-US" sz="1200" dirty="0">
                <a:solidFill>
                  <a:prstClr val="black"/>
                </a:solidFill>
                <a:latin typeface="Huawei Sans" panose="020C0503030203020204" pitchFamily="34" charset="0"/>
              </a:rPr>
              <a:t>    Master IP : 192.168.1.253</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193675" indent="-193675" fontAlgn="ctr">
              <a:lnSpc>
                <a:spcPct val="130000"/>
              </a:lnSpc>
            </a:pPr>
            <a:r>
              <a:rPr lang="en-US" sz="1200" dirty="0">
                <a:solidFill>
                  <a:prstClr val="black"/>
                </a:solidFill>
                <a:latin typeface="Huawei Sans" panose="020C0503030203020204" pitchFamily="34" charset="0"/>
              </a:rPr>
              <a:t>   </a:t>
            </a:r>
            <a:r>
              <a:rPr lang="en-US" sz="1200" b="1" dirty="0">
                <a:solidFill>
                  <a:srgbClr val="EC7061"/>
                </a:solidFill>
                <a:latin typeface="Huawei Sans" panose="020C0503030203020204" pitchFamily="34" charset="0"/>
              </a:rPr>
              <a:t> </a:t>
            </a:r>
            <a:r>
              <a:rPr lang="en-US" sz="1200" b="1" dirty="0" err="1">
                <a:solidFill>
                  <a:srgbClr val="EC7061"/>
                </a:solidFill>
                <a:latin typeface="Huawei Sans" panose="020C0503030203020204" pitchFamily="34" charset="0"/>
              </a:rPr>
              <a:t>PriorityRun</a:t>
            </a:r>
            <a:r>
              <a:rPr lang="en-US" sz="1200" b="1" dirty="0">
                <a:solidFill>
                  <a:srgbClr val="EC7061"/>
                </a:solidFill>
                <a:latin typeface="Huawei Sans" panose="020C0503030203020204" pitchFamily="34" charset="0"/>
              </a:rPr>
              <a:t> : 120	#Set the priority of the interface in the VRRP group to 120.</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PriorityConfig</a:t>
            </a:r>
            <a:r>
              <a:rPr lang="en-US" sz="1200" dirty="0">
                <a:solidFill>
                  <a:prstClr val="black"/>
                </a:solidFill>
                <a:latin typeface="Huawei Sans" panose="020C0503030203020204" pitchFamily="34" charset="0"/>
              </a:rPr>
              <a:t> : 120</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MasterPriority</a:t>
            </a:r>
            <a:r>
              <a:rPr lang="en-US" sz="1200" dirty="0">
                <a:solidFill>
                  <a:prstClr val="black"/>
                </a:solidFill>
                <a:latin typeface="Huawei Sans" panose="020C0503030203020204" pitchFamily="34" charset="0"/>
              </a:rPr>
              <a:t> : 120</a:t>
            </a:r>
          </a:p>
          <a:p>
            <a:pPr marL="193675" indent="-193675" fontAlgn="ctr">
              <a:lnSpc>
                <a:spcPct val="130000"/>
              </a:lnSpc>
            </a:pPr>
            <a:r>
              <a:rPr lang="en-US" sz="1200" dirty="0">
                <a:solidFill>
                  <a:prstClr val="black"/>
                </a:solidFill>
                <a:latin typeface="Huawei Sans" panose="020C0503030203020204" pitchFamily="34" charset="0"/>
              </a:rPr>
              <a:t>    </a:t>
            </a:r>
            <a:r>
              <a:rPr lang="en-US" sz="1200" b="1" dirty="0">
                <a:solidFill>
                  <a:srgbClr val="EC7061"/>
                </a:solidFill>
                <a:latin typeface="Huawei Sans" panose="020C0503030203020204" pitchFamily="34" charset="0"/>
              </a:rPr>
              <a:t>Preempt : YES   Delay Time : 10 s	# Enable the preemption mode and set the preemption delay to 10s.</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TimerRun</a:t>
            </a:r>
            <a:r>
              <a:rPr lang="en-US" sz="1200" dirty="0">
                <a:solidFill>
                  <a:prstClr val="black"/>
                </a:solidFill>
                <a:latin typeface="Huawei Sans" panose="020C0503030203020204" pitchFamily="34" charset="0"/>
              </a:rPr>
              <a:t> : 1 s</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TimerConfig</a:t>
            </a:r>
            <a:r>
              <a:rPr lang="en-US" sz="1200" dirty="0">
                <a:solidFill>
                  <a:prstClr val="black"/>
                </a:solidFill>
                <a:latin typeface="Huawei Sans" panose="020C0503030203020204" pitchFamily="34" charset="0"/>
              </a:rPr>
              <a:t> : 1 s</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Auth</a:t>
            </a:r>
            <a:r>
              <a:rPr lang="en-US" sz="1200" dirty="0">
                <a:solidFill>
                  <a:prstClr val="black"/>
                </a:solidFill>
                <a:latin typeface="Huawei Sans" panose="020C0503030203020204" pitchFamily="34" charset="0"/>
              </a:rPr>
              <a:t> type : NONE</a:t>
            </a:r>
          </a:p>
          <a:p>
            <a:pPr fontAlgn="ctr">
              <a:lnSpc>
                <a:spcPct val="130000"/>
              </a:lnSpc>
            </a:pPr>
            <a:r>
              <a:rPr lang="en-US" sz="1200" dirty="0">
                <a:solidFill>
                  <a:prstClr val="black"/>
                </a:solidFill>
                <a:latin typeface="Huawei Sans" panose="020C0503030203020204" pitchFamily="34" charset="0"/>
              </a:rPr>
              <a:t>    Virtual MAC : 0000-5e00-0101</a:t>
            </a:r>
          </a:p>
          <a:p>
            <a:pPr fontAlgn="ctr">
              <a:lnSpc>
                <a:spcPct val="130000"/>
              </a:lnSpc>
            </a:pPr>
            <a:r>
              <a:rPr lang="en-US" sz="1200" dirty="0">
                <a:solidFill>
                  <a:prstClr val="black"/>
                </a:solidFill>
                <a:latin typeface="Huawei Sans" panose="020C0503030203020204" pitchFamily="34" charset="0"/>
              </a:rPr>
              <a:t>    Check TTL : YES</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Config</a:t>
            </a:r>
            <a:r>
              <a:rPr lang="en-US" sz="1200" dirty="0">
                <a:solidFill>
                  <a:prstClr val="black"/>
                </a:solidFill>
                <a:latin typeface="Huawei Sans" panose="020C0503030203020204" pitchFamily="34" charset="0"/>
              </a:rPr>
              <a:t> type : normal-</a:t>
            </a:r>
            <a:r>
              <a:rPr lang="en-US" sz="1200" dirty="0" err="1">
                <a:solidFill>
                  <a:prstClr val="black"/>
                </a:solidFill>
                <a:latin typeface="Huawei Sans" panose="020C0503030203020204" pitchFamily="34" charset="0"/>
              </a:rPr>
              <a:t>vrrp</a:t>
            </a:r>
            <a:endParaRPr lang="en-US" sz="1200" dirty="0">
              <a:solidFill>
                <a:prstClr val="black"/>
              </a:solidFill>
              <a:latin typeface="Huawei Sans" panose="020C0503030203020204" pitchFamily="34" charset="0"/>
            </a:endParaRPr>
          </a:p>
          <a:p>
            <a:pPr fontAlgn="ctr">
              <a:lnSpc>
                <a:spcPct val="130000"/>
              </a:lnSpc>
            </a:pPr>
            <a:r>
              <a:rPr lang="en-US" sz="1200" dirty="0">
                <a:solidFill>
                  <a:prstClr val="black"/>
                </a:solidFill>
                <a:latin typeface="Huawei Sans" panose="020C0503030203020204" pitchFamily="34" charset="0"/>
              </a:rPr>
              <a:t>    Track IF : </a:t>
            </a:r>
            <a:r>
              <a:rPr lang="en-US" sz="1200" dirty="0">
                <a:latin typeface="Huawei Sans" panose="020C0503030203020204" pitchFamily="34" charset="0"/>
              </a:rPr>
              <a:t>Gigabit</a:t>
            </a:r>
            <a:r>
              <a:rPr lang="en-US" sz="1200" dirty="0">
                <a:solidFill>
                  <a:prstClr val="black"/>
                </a:solidFill>
                <a:latin typeface="Huawei Sans" panose="020C0503030203020204" pitchFamily="34" charset="0"/>
              </a:rPr>
              <a:t>Ethernet0/0/1   Priority reduced : 30</a:t>
            </a:r>
          </a:p>
          <a:p>
            <a:pPr fontAlgn="ctr">
              <a:lnSpc>
                <a:spcPct val="130000"/>
              </a:lnSpc>
            </a:pPr>
            <a:r>
              <a:rPr lang="en-US" sz="1200" dirty="0">
                <a:solidFill>
                  <a:prstClr val="black"/>
                </a:solidFill>
                <a:latin typeface="Huawei Sans" panose="020C0503030203020204" pitchFamily="34" charset="0"/>
              </a:rPr>
              <a:t>    IF state : UP</a:t>
            </a:r>
          </a:p>
        </p:txBody>
      </p:sp>
      <p:sp>
        <p:nvSpPr>
          <p:cNvPr id="7" name="矩形 6"/>
          <p:cNvSpPr/>
          <p:nvPr/>
        </p:nvSpPr>
        <p:spPr bwMode="gray">
          <a:xfrm>
            <a:off x="6109711" y="1233488"/>
            <a:ext cx="5312227" cy="4452937"/>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200" dirty="0">
                <a:solidFill>
                  <a:prstClr val="black"/>
                </a:solidFill>
                <a:latin typeface="Huawei Sans" panose="020C0503030203020204" pitchFamily="34" charset="0"/>
              </a:rPr>
              <a:t>[R2]display </a:t>
            </a:r>
            <a:r>
              <a:rPr lang="en-US" sz="1200" dirty="0" err="1">
                <a:solidFill>
                  <a:prstClr val="black"/>
                </a:solidFill>
                <a:latin typeface="Huawei Sans" panose="020C0503030203020204" pitchFamily="34" charset="0"/>
              </a:rPr>
              <a:t>vrrp</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30000"/>
              </a:lnSpc>
            </a:pPr>
            <a:r>
              <a:rPr lang="en-US" sz="1200" dirty="0">
                <a:solidFill>
                  <a:prstClr val="black"/>
                </a:solidFill>
                <a:latin typeface="Huawei Sans" panose="020C0503030203020204" pitchFamily="34" charset="0"/>
              </a:rPr>
              <a:t>  </a:t>
            </a:r>
            <a:r>
              <a:rPr lang="en-US" sz="1200" dirty="0">
                <a:latin typeface="Huawei Sans" panose="020C0503030203020204" pitchFamily="34" charset="0"/>
              </a:rPr>
              <a:t>Gigabit</a:t>
            </a:r>
            <a:r>
              <a:rPr lang="en-US" sz="1200" dirty="0">
                <a:solidFill>
                  <a:prstClr val="black"/>
                </a:solidFill>
                <a:latin typeface="Huawei Sans" panose="020C0503030203020204" pitchFamily="34" charset="0"/>
              </a:rPr>
              <a:t>Ethernet0/0/0 | Virtual Router 1</a:t>
            </a:r>
          </a:p>
          <a:p>
            <a:pPr marL="193675" indent="-193675" fontAlgn="ctr">
              <a:lnSpc>
                <a:spcPct val="130000"/>
              </a:lnSpc>
            </a:pPr>
            <a:r>
              <a:rPr lang="en-US" sz="1200" b="1" dirty="0">
                <a:solidFill>
                  <a:srgbClr val="EC7061"/>
                </a:solidFill>
                <a:latin typeface="Huawei Sans" panose="020C0503030203020204" pitchFamily="34" charset="0"/>
              </a:rPr>
              <a:t>    State : Backup	</a:t>
            </a:r>
            <a:r>
              <a:rPr lang="en-US" sz="1200" dirty="0">
                <a:solidFill>
                  <a:srgbClr val="EC7061"/>
                </a:solidFill>
                <a:latin typeface="Huawei Sans" panose="020C0503030203020204" pitchFamily="34" charset="0"/>
              </a:rPr>
              <a:t> </a:t>
            </a:r>
            <a:r>
              <a:rPr lang="en-US" sz="1200" b="1" dirty="0">
                <a:solidFill>
                  <a:srgbClr val="EC7061"/>
                </a:solidFill>
                <a:latin typeface="Huawei Sans" panose="020C0503030203020204" pitchFamily="34" charset="0"/>
              </a:rPr>
              <a:t># The device is in Backup state in the VRRP group.</a:t>
            </a:r>
          </a:p>
          <a:p>
            <a:pPr fontAlgn="ctr">
              <a:lnSpc>
                <a:spcPct val="130000"/>
              </a:lnSpc>
            </a:pPr>
            <a:r>
              <a:rPr lang="en-US" sz="1200" dirty="0">
                <a:solidFill>
                  <a:prstClr val="black"/>
                </a:solidFill>
                <a:latin typeface="Huawei Sans" panose="020C0503030203020204" pitchFamily="34" charset="0"/>
              </a:rPr>
              <a:t>    Virtual IP : 192.168.1.254</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30000"/>
              </a:lnSpc>
            </a:pPr>
            <a:r>
              <a:rPr lang="en-US" sz="1200" dirty="0">
                <a:solidFill>
                  <a:prstClr val="black"/>
                </a:solidFill>
                <a:latin typeface="Huawei Sans" panose="020C0503030203020204" pitchFamily="34" charset="0"/>
              </a:rPr>
              <a:t>    Master IP : 192.168.1.253</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193675" indent="-193675" fontAlgn="ctr">
              <a:lnSpc>
                <a:spcPct val="130000"/>
              </a:lnSpc>
            </a:pPr>
            <a:r>
              <a:rPr lang="en-US" sz="1200" dirty="0">
                <a:solidFill>
                  <a:prstClr val="black"/>
                </a:solidFill>
                <a:latin typeface="Huawei Sans" panose="020C0503030203020204" pitchFamily="34" charset="0"/>
              </a:rPr>
              <a:t>    </a:t>
            </a:r>
            <a:r>
              <a:rPr lang="en-US" sz="1200" b="1" dirty="0" err="1">
                <a:solidFill>
                  <a:srgbClr val="EC7061"/>
                </a:solidFill>
                <a:latin typeface="Huawei Sans" panose="020C0503030203020204" pitchFamily="34" charset="0"/>
              </a:rPr>
              <a:t>PriorityRun</a:t>
            </a:r>
            <a:r>
              <a:rPr lang="en-US" sz="1200" b="1" dirty="0">
                <a:solidFill>
                  <a:srgbClr val="EC7061"/>
                </a:solidFill>
                <a:latin typeface="Huawei Sans" panose="020C0503030203020204" pitchFamily="34" charset="0"/>
              </a:rPr>
              <a:t> : 110	#The priority of the interface in the VRRP group is 110.</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PriorityConfig</a:t>
            </a:r>
            <a:r>
              <a:rPr lang="en-US" sz="1200" dirty="0">
                <a:solidFill>
                  <a:prstClr val="black"/>
                </a:solidFill>
                <a:latin typeface="Huawei Sans" panose="020C0503030203020204" pitchFamily="34" charset="0"/>
              </a:rPr>
              <a:t> : 110</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MasterPriority</a:t>
            </a:r>
            <a:r>
              <a:rPr lang="en-US" sz="1200" dirty="0">
                <a:solidFill>
                  <a:prstClr val="black"/>
                </a:solidFill>
                <a:latin typeface="Huawei Sans" panose="020C0503030203020204" pitchFamily="34" charset="0"/>
              </a:rPr>
              <a:t> : 120</a:t>
            </a:r>
          </a:p>
          <a:p>
            <a:pPr marL="193675" indent="-193675" fontAlgn="ctr">
              <a:lnSpc>
                <a:spcPct val="130000"/>
              </a:lnSpc>
            </a:pPr>
            <a:r>
              <a:rPr lang="en-US" sz="1200" dirty="0">
                <a:solidFill>
                  <a:prstClr val="black"/>
                </a:solidFill>
                <a:latin typeface="Huawei Sans" panose="020C0503030203020204" pitchFamily="34" charset="0"/>
              </a:rPr>
              <a:t>    </a:t>
            </a:r>
            <a:r>
              <a:rPr lang="en-US" sz="1200" b="1" dirty="0">
                <a:solidFill>
                  <a:srgbClr val="EC7061"/>
                </a:solidFill>
                <a:latin typeface="Huawei Sans" panose="020C0503030203020204" pitchFamily="34" charset="0"/>
              </a:rPr>
              <a:t>Preempt : YES   Delay Time : 0 s	# Enable the preemption mode and set the preemption delay to 0.</a:t>
            </a:r>
            <a:endParaRPr lang="en-US" altLang="zh-CN"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TimerRun</a:t>
            </a:r>
            <a:r>
              <a:rPr lang="en-US" sz="1200" dirty="0">
                <a:solidFill>
                  <a:prstClr val="black"/>
                </a:solidFill>
                <a:latin typeface="Huawei Sans" panose="020C0503030203020204" pitchFamily="34" charset="0"/>
              </a:rPr>
              <a:t> : 1 s</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TimerConfig</a:t>
            </a:r>
            <a:r>
              <a:rPr lang="en-US" sz="1200" dirty="0">
                <a:solidFill>
                  <a:prstClr val="black"/>
                </a:solidFill>
                <a:latin typeface="Huawei Sans" panose="020C0503030203020204" pitchFamily="34" charset="0"/>
              </a:rPr>
              <a:t> : 1 s</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Auth</a:t>
            </a:r>
            <a:r>
              <a:rPr lang="en-US" sz="1200" dirty="0">
                <a:solidFill>
                  <a:prstClr val="black"/>
                </a:solidFill>
                <a:latin typeface="Huawei Sans" panose="020C0503030203020204" pitchFamily="34" charset="0"/>
              </a:rPr>
              <a:t> type : NONE</a:t>
            </a:r>
          </a:p>
          <a:p>
            <a:pPr fontAlgn="ctr">
              <a:lnSpc>
                <a:spcPct val="130000"/>
              </a:lnSpc>
            </a:pPr>
            <a:r>
              <a:rPr lang="en-US" sz="1200" dirty="0">
                <a:solidFill>
                  <a:prstClr val="black"/>
                </a:solidFill>
                <a:latin typeface="Huawei Sans" panose="020C0503030203020204" pitchFamily="34" charset="0"/>
              </a:rPr>
              <a:t>    Virtual MAC : 0000-5e00-0101</a:t>
            </a:r>
          </a:p>
          <a:p>
            <a:pPr fontAlgn="ctr">
              <a:lnSpc>
                <a:spcPct val="130000"/>
              </a:lnSpc>
            </a:pPr>
            <a:r>
              <a:rPr lang="en-US" sz="1200" dirty="0">
                <a:solidFill>
                  <a:prstClr val="black"/>
                </a:solidFill>
                <a:latin typeface="Huawei Sans" panose="020C0503030203020204" pitchFamily="34" charset="0"/>
              </a:rPr>
              <a:t>    Check TTL : YES</a:t>
            </a:r>
          </a:p>
          <a:p>
            <a:pPr fontAlgn="ctr">
              <a:lnSpc>
                <a:spcPct val="130000"/>
              </a:lnSpc>
            </a:pPr>
            <a:r>
              <a:rPr lang="en-US" sz="1200" dirty="0">
                <a:solidFill>
                  <a:prstClr val="black"/>
                </a:solidFill>
                <a:latin typeface="Huawei Sans" panose="020C0503030203020204" pitchFamily="34" charset="0"/>
              </a:rPr>
              <a:t>    </a:t>
            </a:r>
            <a:r>
              <a:rPr lang="en-US" sz="1200" dirty="0" err="1">
                <a:solidFill>
                  <a:prstClr val="black"/>
                </a:solidFill>
                <a:latin typeface="Huawei Sans" panose="020C0503030203020204" pitchFamily="34" charset="0"/>
              </a:rPr>
              <a:t>Config</a:t>
            </a:r>
            <a:r>
              <a:rPr lang="en-US" sz="1200" dirty="0">
                <a:solidFill>
                  <a:prstClr val="black"/>
                </a:solidFill>
                <a:latin typeface="Huawei Sans" panose="020C0503030203020204" pitchFamily="34" charset="0"/>
              </a:rPr>
              <a:t> type : normal-</a:t>
            </a:r>
            <a:r>
              <a:rPr lang="en-US" sz="1200" dirty="0" err="1">
                <a:solidFill>
                  <a:prstClr val="black"/>
                </a:solidFill>
                <a:latin typeface="Huawei Sans" panose="020C0503030203020204" pitchFamily="34" charset="0"/>
              </a:rPr>
              <a:t>vrrp</a:t>
            </a:r>
            <a:endParaRPr lang="en-US" altLang="zh-CN"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260702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lvl="0" fontAlgn="ctr">
              <a:buSzPct val="50000"/>
              <a:buFont typeface="Wingdings" panose="05000000000000000000" pitchFamily="2" charset="2"/>
              <a:buChar char="l"/>
            </a:pPr>
            <a:r>
              <a:rPr lang="en-US" sz="1600" dirty="0">
                <a:latin typeface="Huawei Sans" panose="020C0503030203020204" pitchFamily="34" charset="0"/>
              </a:rPr>
              <a:t>(Multiple) Which of the following statements about the IP address in VRRP packets are true? </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744376" lvl="1" indent="-342900" fontAlgn="ctr">
              <a:buFont typeface="+mj-lt"/>
              <a:buAutoNum type="alphaUcPeriod"/>
            </a:pPr>
            <a:r>
              <a:rPr lang="en-US" sz="1400" dirty="0">
                <a:latin typeface="Huawei Sans" panose="020C0503030203020204" pitchFamily="34" charset="0"/>
              </a:rPr>
              <a:t>The source IP address is the IP address of an interface on the master.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744376" lvl="1" indent="-342900" fontAlgn="ctr">
              <a:buFont typeface="+mj-lt"/>
              <a:buAutoNum type="alphaUcPeriod"/>
            </a:pPr>
            <a:r>
              <a:rPr lang="en-US" sz="1400" dirty="0">
                <a:latin typeface="Huawei Sans" panose="020C0503030203020204" pitchFamily="34" charset="0"/>
              </a:rPr>
              <a:t>The source IP address is the virtual IP address of the virtual router.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744376" lvl="1" indent="-342900" fontAlgn="ctr">
              <a:buFont typeface="+mj-lt"/>
              <a:buAutoNum type="alphaUcPeriod"/>
            </a:pPr>
            <a:r>
              <a:rPr lang="en-US" sz="1400" dirty="0">
                <a:latin typeface="Huawei Sans" panose="020C0503030203020204" pitchFamily="34" charset="0"/>
              </a:rPr>
              <a:t>The destination IP address is a broadcast IP address.</a:t>
            </a:r>
          </a:p>
          <a:p>
            <a:pPr marL="744376" lvl="1" indent="-342900" fontAlgn="ctr">
              <a:buFont typeface="+mj-lt"/>
              <a:buAutoNum type="alphaUcPeriod"/>
            </a:pPr>
            <a:r>
              <a:rPr lang="en-US" sz="1400" dirty="0">
                <a:latin typeface="Huawei Sans" panose="020C0503030203020204" pitchFamily="34" charset="0"/>
              </a:rPr>
              <a:t>The destination IP address is the IP address of the multicast group.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buSzPct val="50000"/>
              <a:buFont typeface="Wingdings" panose="05000000000000000000" pitchFamily="2" charset="2"/>
              <a:buChar char="l"/>
            </a:pPr>
            <a:r>
              <a:rPr lang="en-US" sz="1600" dirty="0">
                <a:latin typeface="Huawei Sans" panose="020C0503030203020204" pitchFamily="34" charset="0"/>
              </a:rPr>
              <a:t>(Multiple) Which statements about VRRP timers are true? </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744376" lvl="1" indent="-342900" fontAlgn="ctr">
              <a:buFont typeface="+mj-lt"/>
              <a:buAutoNum type="alphaUcPeriod"/>
            </a:pPr>
            <a:r>
              <a:rPr lang="en-US" sz="1400" dirty="0">
                <a:latin typeface="Huawei Sans" panose="020C0503030203020204" pitchFamily="34" charset="0"/>
              </a:rPr>
              <a:t>The default interval for sending VRRP Advertisement packets is 1s. The interval for sending VRRP Advertisement packets associated with a VRRP router must be the same.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744376" lvl="1" indent="-342900" fontAlgn="ctr">
              <a:buFont typeface="+mj-lt"/>
              <a:buAutoNum type="alphaUcPeriod"/>
            </a:pPr>
            <a:r>
              <a:rPr lang="en-US" sz="1400" dirty="0">
                <a:latin typeface="Huawei Sans" panose="020C0503030203020204" pitchFamily="34" charset="0"/>
              </a:rPr>
              <a:t>If the preemption delay is set to 4s, the backup becomes the new master if it does not receive a VRRP Advertisement packet from the master within 4 seconds.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744376" lvl="1" indent="-342900" fontAlgn="ctr">
              <a:buFont typeface="+mj-lt"/>
              <a:buAutoNum type="alphaUcPeriod"/>
            </a:pPr>
            <a:r>
              <a:rPr lang="en-US" sz="1400" dirty="0">
                <a:latin typeface="Huawei Sans" panose="020C0503030203020204" pitchFamily="34" charset="0"/>
              </a:rPr>
              <a:t>Set the preemption delay to 4s and the interval for sending VRRP Advertisement packets to 2s. If the backup does not receive a VRRP Advertisement packet from the master within 6s, the backup becomes the new master.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744376" lvl="1" indent="-342900" fontAlgn="ctr">
              <a:buFont typeface="+mj-lt"/>
              <a:buAutoNum type="alphaUcPeriod"/>
            </a:pPr>
            <a:r>
              <a:rPr lang="en-US" sz="1400" dirty="0">
                <a:latin typeface="Huawei Sans" panose="020C0503030203020204" pitchFamily="34" charset="0"/>
              </a:rPr>
              <a:t>On a busy network, set the preemption delay to a large value to prevent VRRP flapping.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937063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p:txBody>
          <a:bodyPr wrap="square">
            <a:noAutofit/>
          </a:bodyPr>
          <a:lstStyle/>
          <a:p>
            <a:pPr fontAlgn="ctr">
              <a:buSzPct val="50000"/>
              <a:buFont typeface="Wingdings" panose="05000000000000000000" pitchFamily="2" charset="2"/>
              <a:buChar char="l"/>
            </a:pPr>
            <a:r>
              <a:rPr lang="en-US" sz="2000" dirty="0">
                <a:latin typeface="Huawei Sans" panose="020C0503030203020204" pitchFamily="34" charset="0"/>
              </a:rPr>
              <a:t>As an important reliability technology, VRRP is often used to implement gateway redundancy. VRRP improves network reliability and implements load balancing.</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buSzPct val="50000"/>
              <a:buFont typeface="Wingdings" panose="05000000000000000000" pitchFamily="2" charset="2"/>
              <a:buChar char="l"/>
            </a:pPr>
            <a:r>
              <a:rPr lang="en-US" sz="2000" dirty="0">
                <a:latin typeface="Huawei Sans" panose="020C0503030203020204" pitchFamily="34" charset="0"/>
              </a:rPr>
              <a:t>The VRRP priority is used to control VRRP master/backup election, and active/standby switchover and switchback. To ensure network stability, the preemption delay mechanism is designed for VRRP to reduce network flapping.</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buSzPct val="50000"/>
              <a:buFont typeface="Wingdings" panose="05000000000000000000" pitchFamily="2" charset="2"/>
              <a:buChar char="l"/>
            </a:pPr>
            <a:r>
              <a:rPr lang="en-US" sz="2000" dirty="0">
                <a:latin typeface="Huawei Sans" panose="020C0503030203020204" pitchFamily="34" charset="0"/>
              </a:rPr>
              <a:t>VRRP can monitor the status of uplink interfaces to detect network faults and associate with VRRP to ensure network reliability. VRRP can also be bound to BFD sessions to implement fast convergence. In addition, VRRP can be used together with MSTP, which is a common networking </a:t>
            </a:r>
            <a:r>
              <a:rPr lang="en-US" sz="2000">
                <a:latin typeface="Huawei Sans" panose="020C0503030203020204" pitchFamily="34" charset="0"/>
              </a:rPr>
              <a:t>solution </a:t>
            </a:r>
            <a:r>
              <a:rPr lang="en-US" altLang="zh-CN" sz="2000">
                <a:latin typeface="Huawei Sans" panose="020C0503030203020204" pitchFamily="34" charset="0"/>
              </a:rPr>
              <a:t>in</a:t>
            </a:r>
            <a:r>
              <a:rPr lang="en-US" sz="2000">
                <a:latin typeface="Huawei Sans" panose="020C0503030203020204" pitchFamily="34" charset="0"/>
              </a:rPr>
              <a:t> </a:t>
            </a:r>
            <a:r>
              <a:rPr lang="en-US" sz="2000" dirty="0">
                <a:latin typeface="Huawei Sans" panose="020C0503030203020204" pitchFamily="34" charset="0"/>
              </a:rPr>
              <a:t>campus networks.</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44432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432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bwMode="gray"/>
        <p:txBody>
          <a:bodyPr wrap="square">
            <a:noAutofit/>
          </a:bodyPr>
          <a:lstStyle/>
          <a:p>
            <a:pPr fontAlgn="ctr">
              <a:buSzPct val="50000"/>
              <a:buFont typeface="Wingdings" panose="05000000000000000000" pitchFamily="2" charset="2"/>
              <a:buChar char="l"/>
            </a:pPr>
            <a:r>
              <a:rPr lang="en-US" dirty="0">
                <a:latin typeface="Huawei Sans" panose="020C0503030203020204" pitchFamily="34" charset="0"/>
              </a:rPr>
              <a:t>Upon completion of this course, you will be able to: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54050" lvl="1" indent="-328613" fontAlgn="ctr">
              <a:buSzPct val="50000"/>
              <a:buFont typeface="Wingdings" panose="05000000000000000000" pitchFamily="2" charset="2"/>
              <a:buChar char="p"/>
            </a:pPr>
            <a:r>
              <a:rPr lang="en-US" dirty="0">
                <a:latin typeface="Huawei Sans" panose="020C0503030203020204" pitchFamily="34" charset="0"/>
              </a:rPr>
              <a:t>Analyze problems faced by a single gateway on a LAN.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54050" lvl="1" indent="-328613" fontAlgn="ctr">
              <a:buSzPct val="50000"/>
              <a:buFont typeface="Wingdings" panose="05000000000000000000" pitchFamily="2" charset="2"/>
              <a:buChar char="p"/>
            </a:pPr>
            <a:r>
              <a:rPr lang="en-US" dirty="0">
                <a:latin typeface="Huawei Sans" panose="020C0503030203020204" pitchFamily="34" charset="0"/>
              </a:rPr>
              <a:t>Explain the basic concepts and working mechanism of VRRP.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654050" lvl="1" indent="-328613" fontAlgn="ctr">
              <a:buSzPct val="50000"/>
              <a:buFont typeface="Wingdings" panose="05000000000000000000" pitchFamily="2" charset="2"/>
              <a:buChar char="p"/>
            </a:pPr>
            <a:r>
              <a:rPr lang="en-US" dirty="0">
                <a:latin typeface="Huawei Sans" panose="020C0503030203020204" pitchFamily="34" charset="0"/>
              </a:rPr>
              <a:t>Describe the active/standby VRRP switchover process.</a:t>
            </a:r>
          </a:p>
          <a:p>
            <a:pPr marL="654050" lvl="1" indent="-328613" fontAlgn="ctr">
              <a:buSzPct val="50000"/>
              <a:buFont typeface="Wingdings" panose="05000000000000000000" pitchFamily="2" charset="2"/>
              <a:buChar char="p"/>
            </a:pPr>
            <a:r>
              <a:rPr lang="en-US" dirty="0">
                <a:latin typeface="Huawei Sans" panose="020C0503030203020204" pitchFamily="34" charset="0"/>
              </a:rPr>
              <a:t>Perform basic VRRP configurations.</a:t>
            </a:r>
          </a:p>
          <a:p>
            <a:pPr marL="654050" indent="-328613"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77802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457200" indent="-457200" fontAlgn="ctr">
              <a:buFont typeface="+mj-lt"/>
              <a:buAutoNum type="arabicPeriod"/>
            </a:pPr>
            <a:r>
              <a:rPr lang="en-US" b="1" dirty="0">
                <a:latin typeface="Huawei Sans" panose="020C0503030203020204" pitchFamily="34" charset="0"/>
              </a:rPr>
              <a:t>Introduction to VRRP</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dirty="0">
                <a:solidFill>
                  <a:schemeClr val="bg1">
                    <a:lumMod val="50000"/>
                  </a:schemeClr>
                </a:solidFill>
                <a:latin typeface="Huawei Sans" panose="020C0503030203020204" pitchFamily="34" charset="0"/>
              </a:rPr>
              <a:t>VRRP Implementation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dirty="0">
                <a:solidFill>
                  <a:schemeClr val="bg1">
                    <a:lumMod val="50000"/>
                  </a:schemeClr>
                </a:solidFill>
                <a:latin typeface="Huawei Sans" panose="020C0503030203020204" pitchFamily="34" charset="0"/>
              </a:rPr>
              <a:t>Typical Application Scenarios of </a:t>
            </a:r>
            <a:r>
              <a:rPr lang="en-US" altLang="zh-CN" dirty="0">
                <a:solidFill>
                  <a:schemeClr val="bg1">
                    <a:lumMod val="50000"/>
                  </a:schemeClr>
                </a:solidFill>
                <a:latin typeface="Huawei Sans" panose="020C0503030203020204" pitchFamily="34" charset="0"/>
              </a:rPr>
              <a:t>VRRP</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fontAlgn="ctr">
              <a:buFont typeface="+mj-lt"/>
              <a:buAutoNum type="arabicPeriod"/>
            </a:pPr>
            <a:r>
              <a:rPr lang="en-US" dirty="0">
                <a:solidFill>
                  <a:schemeClr val="bg1">
                    <a:lumMod val="50000"/>
                  </a:schemeClr>
                </a:solidFill>
                <a:latin typeface="Huawei Sans" panose="020C0503030203020204" pitchFamily="34" charset="0"/>
              </a:rPr>
              <a:t>Basic VRRP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51185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451877" y="5986410"/>
            <a:ext cx="11306175" cy="407679"/>
          </a:xfrm>
        </p:spPr>
        <p:txBody>
          <a:bodyPr wrap="square">
            <a:noAutofit/>
          </a:bodyPr>
          <a:lstStyle/>
          <a:p>
            <a:pPr marL="0" indent="0" fontAlgn="ctr">
              <a:buNone/>
            </a:pPr>
            <a:r>
              <a:rPr lang="en-US" sz="1400" dirty="0">
                <a:latin typeface="Huawei Sans" panose="020C0503030203020204" pitchFamily="34" charset="0"/>
              </a:rPr>
              <a:t>When the gateway (router) is faulty, the hosts that use the router as the gateway cannot communicate with the 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Problems Faced by a Single Gateway</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8"/>
          <p:cNvCxnSpPr>
            <a:cxnSpLocks noChangeShapeType="1"/>
            <a:endCxn id="71" idx="0"/>
          </p:cNvCxnSpPr>
          <p:nvPr/>
        </p:nvCxnSpPr>
        <p:spPr bwMode="gray">
          <a:xfrm>
            <a:off x="3222539" y="2598618"/>
            <a:ext cx="0" cy="822991"/>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952539" y="2156801"/>
            <a:ext cx="540000" cy="441817"/>
          </a:xfrm>
          <a:prstGeom prst="rect">
            <a:avLst/>
          </a:prstGeom>
          <a:noFill/>
        </p:spPr>
      </p:pic>
      <p:cxnSp>
        <p:nvCxnSpPr>
          <p:cNvPr id="73" name="直接连接符 8"/>
          <p:cNvCxnSpPr>
            <a:cxnSpLocks noChangeShapeType="1"/>
            <a:stCxn id="74" idx="2"/>
            <a:endCxn id="44" idx="0"/>
          </p:cNvCxnSpPr>
          <p:nvPr/>
        </p:nvCxnSpPr>
        <p:spPr bwMode="gray">
          <a:xfrm flipH="1">
            <a:off x="3222539" y="1637792"/>
            <a:ext cx="1" cy="519009"/>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74" name="图片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817189" y="1229394"/>
            <a:ext cx="810701" cy="408398"/>
          </a:xfrm>
          <a:prstGeom prst="rect">
            <a:avLst/>
          </a:prstGeom>
        </p:spPr>
      </p:pic>
      <p:sp>
        <p:nvSpPr>
          <p:cNvPr id="138" name="文本框 137"/>
          <p:cNvSpPr txBox="1"/>
          <p:nvPr/>
        </p:nvSpPr>
        <p:spPr bwMode="gray">
          <a:xfrm>
            <a:off x="3458703" y="2257563"/>
            <a:ext cx="786489"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Router</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34" name="组合 33"/>
          <p:cNvGrpSpPr/>
          <p:nvPr/>
        </p:nvGrpSpPr>
        <p:grpSpPr bwMode="gray">
          <a:xfrm>
            <a:off x="1297744" y="3651238"/>
            <a:ext cx="3960439" cy="1565301"/>
            <a:chOff x="3523557" y="4254706"/>
            <a:chExt cx="3960439" cy="1565301"/>
          </a:xfrm>
        </p:grpSpPr>
        <p:cxnSp>
          <p:nvCxnSpPr>
            <p:cNvPr id="84" name="直接连接符 8"/>
            <p:cNvCxnSpPr>
              <a:cxnSpLocks noChangeShapeType="1"/>
              <a:endCxn id="63" idx="0"/>
            </p:cNvCxnSpPr>
            <p:nvPr/>
          </p:nvCxnSpPr>
          <p:spPr bwMode="gray">
            <a:xfrm>
              <a:off x="5448353" y="4254706"/>
              <a:ext cx="0" cy="11499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2" name="Line 10"/>
            <p:cNvSpPr>
              <a:spLocks noChangeShapeType="1"/>
            </p:cNvSpPr>
            <p:nvPr/>
          </p:nvSpPr>
          <p:spPr bwMode="gray">
            <a:xfrm flipH="1" flipV="1">
              <a:off x="3523557" y="4887673"/>
              <a:ext cx="3960439" cy="0"/>
            </a:xfrm>
            <a:prstGeom prst="line">
              <a:avLst/>
            </a:prstGeom>
            <a:noFill/>
            <a:ln w="28575">
              <a:solidFill>
                <a:schemeClr val="tx1"/>
              </a:solidFill>
              <a:round/>
              <a:headEnd type="none" w="sm" len="sm"/>
              <a:tailEnd type="none" w="sm" len="sm"/>
            </a:ln>
          </p:spPr>
          <p:txBody>
            <a:bodyPr wrap="square" anchor="ctr">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p:cNvGrpSpPr/>
            <p:nvPr/>
          </p:nvGrpSpPr>
          <p:grpSpPr bwMode="gray">
            <a:xfrm>
              <a:off x="3650147" y="4880111"/>
              <a:ext cx="3686566" cy="939896"/>
              <a:chOff x="3650147" y="4880111"/>
              <a:chExt cx="3686566" cy="939896"/>
            </a:xfrm>
          </p:grpSpPr>
          <p:cxnSp>
            <p:nvCxnSpPr>
              <p:cNvPr id="17" name="直接连接符 8"/>
              <p:cNvCxnSpPr>
                <a:cxnSpLocks noChangeShapeType="1"/>
              </p:cNvCxnSpPr>
              <p:nvPr/>
            </p:nvCxnSpPr>
            <p:spPr bwMode="gray">
              <a:xfrm flipH="1">
                <a:off x="3896371" y="4887673"/>
                <a:ext cx="1" cy="5589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nvGrpSpPr>
              <p:cNvPr id="31" name="组合 30"/>
              <p:cNvGrpSpPr/>
              <p:nvPr/>
            </p:nvGrpSpPr>
            <p:grpSpPr bwMode="gray">
              <a:xfrm>
                <a:off x="3650147" y="5404626"/>
                <a:ext cx="3686566" cy="415381"/>
                <a:chOff x="3650147" y="5404626"/>
                <a:chExt cx="3686566" cy="415381"/>
              </a:xfrm>
            </p:grpSpPr>
            <p:pic>
              <p:nvPicPr>
                <p:cNvPr id="62" name="图片 11" descr="开放网络-蓝.png"/>
                <p:cNvPicPr>
                  <a:picLocks noChangeAspect="1"/>
                </p:cNvPicPr>
                <p:nvPr/>
              </p:nvPicPr>
              <p:blipFill>
                <a:blip r:embed="rId5" cstate="print"/>
                <a:stretch>
                  <a:fillRect/>
                </a:stretch>
              </p:blipFill>
              <p:spPr bwMode="gray">
                <a:xfrm>
                  <a:off x="6797106" y="5404626"/>
                  <a:ext cx="539607" cy="415381"/>
                </a:xfrm>
                <a:prstGeom prst="rect">
                  <a:avLst/>
                </a:prstGeom>
              </p:spPr>
            </p:pic>
            <p:pic>
              <p:nvPicPr>
                <p:cNvPr id="63" name="图片 11" descr="开放网络-蓝.png"/>
                <p:cNvPicPr>
                  <a:picLocks noChangeAspect="1"/>
                </p:cNvPicPr>
                <p:nvPr/>
              </p:nvPicPr>
              <p:blipFill>
                <a:blip r:embed="rId5" cstate="print"/>
                <a:stretch>
                  <a:fillRect/>
                </a:stretch>
              </p:blipFill>
              <p:spPr bwMode="gray">
                <a:xfrm>
                  <a:off x="5178549" y="5404626"/>
                  <a:ext cx="539607" cy="415381"/>
                </a:xfrm>
                <a:prstGeom prst="rect">
                  <a:avLst/>
                </a:prstGeom>
              </p:spPr>
            </p:pic>
            <p:pic>
              <p:nvPicPr>
                <p:cNvPr id="64" name="图片 11" descr="开放网络-蓝.png"/>
                <p:cNvPicPr>
                  <a:picLocks noChangeAspect="1"/>
                </p:cNvPicPr>
                <p:nvPr/>
              </p:nvPicPr>
              <p:blipFill>
                <a:blip r:embed="rId5" cstate="print"/>
                <a:stretch>
                  <a:fillRect/>
                </a:stretch>
              </p:blipFill>
              <p:spPr bwMode="gray">
                <a:xfrm>
                  <a:off x="3650147" y="5404626"/>
                  <a:ext cx="539607" cy="415381"/>
                </a:xfrm>
                <a:prstGeom prst="rect">
                  <a:avLst/>
                </a:prstGeom>
              </p:spPr>
            </p:pic>
          </p:grpSp>
          <p:cxnSp>
            <p:nvCxnSpPr>
              <p:cNvPr id="70" name="直接连接符 8"/>
              <p:cNvCxnSpPr>
                <a:cxnSpLocks noChangeShapeType="1"/>
              </p:cNvCxnSpPr>
              <p:nvPr/>
            </p:nvCxnSpPr>
            <p:spPr bwMode="gray">
              <a:xfrm flipH="1">
                <a:off x="7043331" y="4880111"/>
                <a:ext cx="1" cy="5589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143" name="Text Box 5"/>
            <p:cNvSpPr txBox="1">
              <a:spLocks noChangeArrowheads="1"/>
            </p:cNvSpPr>
            <p:nvPr/>
          </p:nvSpPr>
          <p:spPr bwMode="gray">
            <a:xfrm>
              <a:off x="5854371" y="4918314"/>
              <a:ext cx="1038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spcBef>
                  <a:spcPct val="50000"/>
                </a:spcBef>
              </a:pPr>
              <a:r>
                <a:rPr lang="en-US" sz="1400" b="1" dirty="0">
                  <a:solidFill>
                    <a:srgbClr val="006699"/>
                  </a:solidFill>
                  <a:latin typeface="Huawei Sans" panose="020C0503030203020204" pitchFamily="34" charset="0"/>
                </a:rPr>
                <a:t>Ethernet</a:t>
              </a:r>
              <a:endParaRPr lang="en-US" altLang="zh-CN" sz="1600" b="1" dirty="0">
                <a:solidFill>
                  <a:srgbClr val="006699"/>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5" name="文本框 144"/>
          <p:cNvSpPr txBox="1"/>
          <p:nvPr/>
        </p:nvSpPr>
        <p:spPr bwMode="gray">
          <a:xfrm>
            <a:off x="3443067" y="3494053"/>
            <a:ext cx="786469"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9" name="Text Box 4"/>
          <p:cNvSpPr txBox="1">
            <a:spLocks noChangeArrowheads="1"/>
          </p:cNvSpPr>
          <p:nvPr/>
        </p:nvSpPr>
        <p:spPr bwMode="gray">
          <a:xfrm>
            <a:off x="1297527" y="2587514"/>
            <a:ext cx="177043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lnSpc>
                <a:spcPct val="90000"/>
              </a:lnSpc>
              <a:spcBef>
                <a:spcPct val="50000"/>
              </a:spcBef>
            </a:pPr>
            <a:r>
              <a:rPr lang="en-US" sz="1400" dirty="0">
                <a:latin typeface="Huawei Sans" panose="020C0503030203020204" pitchFamily="34" charset="0"/>
              </a:rPr>
              <a:t>IP: 192.168.1.254/24</a:t>
            </a:r>
          </a:p>
        </p:txBody>
      </p:sp>
      <p:grpSp>
        <p:nvGrpSpPr>
          <p:cNvPr id="6" name="组合 5"/>
          <p:cNvGrpSpPr/>
          <p:nvPr/>
        </p:nvGrpSpPr>
        <p:grpSpPr bwMode="gray">
          <a:xfrm>
            <a:off x="9218468" y="1330289"/>
            <a:ext cx="2465900" cy="916941"/>
            <a:chOff x="9995489" y="595704"/>
            <a:chExt cx="2465900" cy="871405"/>
          </a:xfrm>
        </p:grpSpPr>
        <p:sp>
          <p:nvSpPr>
            <p:cNvPr id="2" name="云形标注 1"/>
            <p:cNvSpPr/>
            <p:nvPr/>
          </p:nvSpPr>
          <p:spPr bwMode="gray">
            <a:xfrm>
              <a:off x="9995489" y="613156"/>
              <a:ext cx="2221831" cy="853953"/>
            </a:xfrm>
            <a:prstGeom prst="cloudCallout">
              <a:avLst>
                <a:gd name="adj1" fmla="val -38151"/>
                <a:gd name="adj2" fmla="val 9463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10212546" y="595704"/>
              <a:ext cx="2248843" cy="835591"/>
            </a:xfrm>
            <a:prstGeom prst="rect">
              <a:avLst/>
            </a:prstGeom>
            <a:noFill/>
          </p:spPr>
          <p:txBody>
            <a:bodyPr wrap="square" rtlCol="0" anchor="ctr">
              <a:noAutofit/>
            </a:bodyPr>
            <a:lstStyle/>
            <a:p>
              <a:pPr fontAlgn="ctr"/>
              <a:r>
                <a:rPr lang="en-US" sz="1200" dirty="0">
                  <a:latin typeface="Huawei Sans" panose="020C0503030203020204" pitchFamily="34" charset="0"/>
                </a:rPr>
                <a:t>Is it feasible to configure multiple gateways to implement redundancy?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1" name="直接连接符 8"/>
          <p:cNvCxnSpPr>
            <a:cxnSpLocks noChangeShapeType="1"/>
            <a:endCxn id="52" idx="0"/>
          </p:cNvCxnSpPr>
          <p:nvPr/>
        </p:nvCxnSpPr>
        <p:spPr bwMode="gray">
          <a:xfrm>
            <a:off x="8563057" y="2630499"/>
            <a:ext cx="0" cy="822991"/>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293057" y="2188682"/>
            <a:ext cx="540000" cy="441817"/>
          </a:xfrm>
          <a:prstGeom prst="rect">
            <a:avLst/>
          </a:prstGeom>
          <a:noFill/>
        </p:spPr>
      </p:pic>
      <p:cxnSp>
        <p:nvCxnSpPr>
          <p:cNvPr id="48" name="直接连接符 8"/>
          <p:cNvCxnSpPr>
            <a:cxnSpLocks noChangeShapeType="1"/>
            <a:stCxn id="50" idx="2"/>
            <a:endCxn id="42" idx="0"/>
          </p:cNvCxnSpPr>
          <p:nvPr/>
        </p:nvCxnSpPr>
        <p:spPr bwMode="gray">
          <a:xfrm flipH="1">
            <a:off x="8563057" y="1669673"/>
            <a:ext cx="1" cy="519009"/>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157707" y="1261275"/>
            <a:ext cx="810701" cy="408398"/>
          </a:xfrm>
          <a:prstGeom prst="rect">
            <a:avLst/>
          </a:prstGeom>
        </p:spPr>
      </p:pic>
      <p:grpSp>
        <p:nvGrpSpPr>
          <p:cNvPr id="53" name="组合 52"/>
          <p:cNvGrpSpPr/>
          <p:nvPr/>
        </p:nvGrpSpPr>
        <p:grpSpPr bwMode="gray">
          <a:xfrm>
            <a:off x="6638262" y="3689020"/>
            <a:ext cx="3960439" cy="1559400"/>
            <a:chOff x="3523557" y="4260607"/>
            <a:chExt cx="3960439" cy="1559400"/>
          </a:xfrm>
        </p:grpSpPr>
        <p:sp>
          <p:nvSpPr>
            <p:cNvPr id="54" name="Line 10"/>
            <p:cNvSpPr>
              <a:spLocks noChangeShapeType="1"/>
            </p:cNvSpPr>
            <p:nvPr/>
          </p:nvSpPr>
          <p:spPr bwMode="gray">
            <a:xfrm flipH="1" flipV="1">
              <a:off x="3523557" y="4887673"/>
              <a:ext cx="3960439" cy="0"/>
            </a:xfrm>
            <a:prstGeom prst="line">
              <a:avLst/>
            </a:prstGeom>
            <a:noFill/>
            <a:ln w="28575">
              <a:solidFill>
                <a:schemeClr val="tx1"/>
              </a:solidFill>
              <a:round/>
              <a:headEnd type="none" w="sm" len="sm"/>
              <a:tailEnd type="none" w="sm" len="sm"/>
            </a:ln>
          </p:spPr>
          <p:txBody>
            <a:bodyPr wrap="square" anchor="ctr">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54"/>
            <p:cNvGrpSpPr/>
            <p:nvPr/>
          </p:nvGrpSpPr>
          <p:grpSpPr bwMode="gray">
            <a:xfrm>
              <a:off x="3650147" y="4880111"/>
              <a:ext cx="3686566" cy="939896"/>
              <a:chOff x="3650147" y="4880111"/>
              <a:chExt cx="3686566" cy="939896"/>
            </a:xfrm>
          </p:grpSpPr>
          <p:cxnSp>
            <p:nvCxnSpPr>
              <p:cNvPr id="59" name="直接连接符 8"/>
              <p:cNvCxnSpPr>
                <a:cxnSpLocks noChangeShapeType="1"/>
              </p:cNvCxnSpPr>
              <p:nvPr/>
            </p:nvCxnSpPr>
            <p:spPr bwMode="gray">
              <a:xfrm flipH="1">
                <a:off x="3896371" y="4887673"/>
                <a:ext cx="1" cy="5589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nvGrpSpPr>
              <p:cNvPr id="61" name="组合 60"/>
              <p:cNvGrpSpPr/>
              <p:nvPr/>
            </p:nvGrpSpPr>
            <p:grpSpPr bwMode="gray">
              <a:xfrm>
                <a:off x="3650147" y="5404626"/>
                <a:ext cx="3686566" cy="415381"/>
                <a:chOff x="3650147" y="5404626"/>
                <a:chExt cx="3686566" cy="415381"/>
              </a:xfrm>
            </p:grpSpPr>
            <p:pic>
              <p:nvPicPr>
                <p:cNvPr id="69" name="图片 11" descr="开放网络-蓝.png"/>
                <p:cNvPicPr>
                  <a:picLocks noChangeAspect="1"/>
                </p:cNvPicPr>
                <p:nvPr/>
              </p:nvPicPr>
              <p:blipFill>
                <a:blip r:embed="rId5" cstate="print"/>
                <a:stretch>
                  <a:fillRect/>
                </a:stretch>
              </p:blipFill>
              <p:spPr bwMode="gray">
                <a:xfrm>
                  <a:off x="6797106" y="5404626"/>
                  <a:ext cx="539607" cy="415381"/>
                </a:xfrm>
                <a:prstGeom prst="rect">
                  <a:avLst/>
                </a:prstGeom>
              </p:spPr>
            </p:pic>
            <p:pic>
              <p:nvPicPr>
                <p:cNvPr id="75" name="图片 11" descr="开放网络-蓝.png"/>
                <p:cNvPicPr>
                  <a:picLocks noChangeAspect="1"/>
                </p:cNvPicPr>
                <p:nvPr/>
              </p:nvPicPr>
              <p:blipFill>
                <a:blip r:embed="rId5" cstate="print"/>
                <a:stretch>
                  <a:fillRect/>
                </a:stretch>
              </p:blipFill>
              <p:spPr bwMode="gray">
                <a:xfrm>
                  <a:off x="5178549" y="5404626"/>
                  <a:ext cx="539607" cy="415381"/>
                </a:xfrm>
                <a:prstGeom prst="rect">
                  <a:avLst/>
                </a:prstGeom>
              </p:spPr>
            </p:pic>
            <p:pic>
              <p:nvPicPr>
                <p:cNvPr id="76" name="图片 11" descr="开放网络-蓝.png"/>
                <p:cNvPicPr>
                  <a:picLocks noChangeAspect="1"/>
                </p:cNvPicPr>
                <p:nvPr/>
              </p:nvPicPr>
              <p:blipFill>
                <a:blip r:embed="rId5" cstate="print"/>
                <a:stretch>
                  <a:fillRect/>
                </a:stretch>
              </p:blipFill>
              <p:spPr bwMode="gray">
                <a:xfrm>
                  <a:off x="3650147" y="5404626"/>
                  <a:ext cx="539607" cy="415381"/>
                </a:xfrm>
                <a:prstGeom prst="rect">
                  <a:avLst/>
                </a:prstGeom>
              </p:spPr>
            </p:pic>
          </p:grpSp>
          <p:cxnSp>
            <p:nvCxnSpPr>
              <p:cNvPr id="68" name="直接连接符 8"/>
              <p:cNvCxnSpPr>
                <a:cxnSpLocks noChangeShapeType="1"/>
              </p:cNvCxnSpPr>
              <p:nvPr/>
            </p:nvCxnSpPr>
            <p:spPr bwMode="gray">
              <a:xfrm flipH="1">
                <a:off x="7043331" y="4880111"/>
                <a:ext cx="1" cy="55897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56" name="Text Box 5"/>
            <p:cNvSpPr txBox="1">
              <a:spLocks noChangeArrowheads="1"/>
            </p:cNvSpPr>
            <p:nvPr/>
          </p:nvSpPr>
          <p:spPr bwMode="gray">
            <a:xfrm>
              <a:off x="5854371" y="4918314"/>
              <a:ext cx="1038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spcBef>
                  <a:spcPct val="50000"/>
                </a:spcBef>
              </a:pPr>
              <a:r>
                <a:rPr lang="en-US" sz="1400" b="1" dirty="0">
                  <a:solidFill>
                    <a:srgbClr val="006699"/>
                  </a:solidFill>
                  <a:latin typeface="Huawei Sans" panose="020C0503030203020204" pitchFamily="34" charset="0"/>
                </a:rPr>
                <a:t>Ethernet</a:t>
              </a:r>
              <a:endParaRPr lang="en-US" altLang="zh-CN" sz="1600" b="1" dirty="0">
                <a:solidFill>
                  <a:srgbClr val="006699"/>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8"/>
            <p:cNvCxnSpPr>
              <a:cxnSpLocks noChangeShapeType="1"/>
              <a:endCxn id="75" idx="0"/>
            </p:cNvCxnSpPr>
            <p:nvPr/>
          </p:nvCxnSpPr>
          <p:spPr bwMode="gray">
            <a:xfrm>
              <a:off x="5448352" y="4260607"/>
              <a:ext cx="1" cy="1144019"/>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86" name="文本框 85"/>
          <p:cNvSpPr txBox="1"/>
          <p:nvPr/>
        </p:nvSpPr>
        <p:spPr bwMode="gray">
          <a:xfrm>
            <a:off x="8783585" y="3525934"/>
            <a:ext cx="815493"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1" name="Text Box 4"/>
          <p:cNvSpPr txBox="1">
            <a:spLocks noChangeArrowheads="1"/>
          </p:cNvSpPr>
          <p:nvPr/>
        </p:nvSpPr>
        <p:spPr bwMode="gray">
          <a:xfrm>
            <a:off x="6691252" y="2756312"/>
            <a:ext cx="1660929" cy="193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lnSpc>
                <a:spcPct val="90000"/>
              </a:lnSpc>
              <a:spcBef>
                <a:spcPct val="50000"/>
              </a:spcBef>
            </a:pPr>
            <a:r>
              <a:rPr lang="en-US" sz="1400" dirty="0">
                <a:latin typeface="Huawei Sans" panose="020C0503030203020204" pitchFamily="34" charset="0"/>
              </a:rPr>
              <a:t>IP: 192.168.1.254/24</a:t>
            </a:r>
          </a:p>
        </p:txBody>
      </p:sp>
      <p:sp>
        <p:nvSpPr>
          <p:cNvPr id="60" name="燕尾形箭头 59"/>
          <p:cNvSpPr/>
          <p:nvPr/>
        </p:nvSpPr>
        <p:spPr bwMode="gray">
          <a:xfrm>
            <a:off x="5328141" y="3483576"/>
            <a:ext cx="1434142" cy="555444"/>
          </a:xfrm>
          <a:prstGeom prst="notchedRightArrow">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8757591" y="2247230"/>
            <a:ext cx="786489"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Router</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52" name="图片 5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293057" y="3453490"/>
            <a:ext cx="540000" cy="442800"/>
          </a:xfrm>
          <a:prstGeom prst="rect">
            <a:avLst/>
          </a:prstGeom>
        </p:spPr>
      </p:pic>
      <p:pic>
        <p:nvPicPr>
          <p:cNvPr id="71" name="图片 7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952539" y="3421609"/>
            <a:ext cx="540000" cy="442800"/>
          </a:xfrm>
          <a:prstGeom prst="rect">
            <a:avLst/>
          </a:prstGeom>
        </p:spPr>
      </p:pic>
      <p:grpSp>
        <p:nvGrpSpPr>
          <p:cNvPr id="81" name="组合 80"/>
          <p:cNvGrpSpPr/>
          <p:nvPr/>
        </p:nvGrpSpPr>
        <p:grpSpPr bwMode="gray">
          <a:xfrm>
            <a:off x="7153304" y="2684463"/>
            <a:ext cx="3144557" cy="2148577"/>
            <a:chOff x="4038599" y="3202086"/>
            <a:chExt cx="3144557" cy="2202541"/>
          </a:xfrm>
        </p:grpSpPr>
        <p:cxnSp>
          <p:nvCxnSpPr>
            <p:cNvPr id="82" name="肘形连接符 81"/>
            <p:cNvCxnSpPr/>
            <p:nvPr/>
          </p:nvCxnSpPr>
          <p:spPr bwMode="gray">
            <a:xfrm rot="5400000" flipH="1" flipV="1">
              <a:off x="3590340" y="3650346"/>
              <a:ext cx="2202540" cy="1306021"/>
            </a:xfrm>
            <a:prstGeom prst="bentConnector3">
              <a:avLst>
                <a:gd name="adj1" fmla="val 2643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3" name="肘形连接符 82"/>
            <p:cNvCxnSpPr/>
            <p:nvPr/>
          </p:nvCxnSpPr>
          <p:spPr bwMode="gray">
            <a:xfrm rot="16200000" flipV="1">
              <a:off x="5304946" y="3526416"/>
              <a:ext cx="2202539" cy="1553880"/>
            </a:xfrm>
            <a:prstGeom prst="bentConnector3">
              <a:avLst>
                <a:gd name="adj1" fmla="val 26215"/>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bwMode="gray">
            <a:xfrm flipH="1" flipV="1">
              <a:off x="5515966" y="3206751"/>
              <a:ext cx="22848" cy="2131914"/>
            </a:xfrm>
            <a:prstGeom prst="straightConnector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grpSp>
      <p:cxnSp>
        <p:nvCxnSpPr>
          <p:cNvPr id="38" name="肘形连接符 37"/>
          <p:cNvCxnSpPr/>
          <p:nvPr/>
        </p:nvCxnSpPr>
        <p:spPr bwMode="gray">
          <a:xfrm rot="5400000" flipH="1" flipV="1">
            <a:off x="778005" y="2460354"/>
            <a:ext cx="3184803" cy="1496804"/>
          </a:xfrm>
          <a:prstGeom prst="bentConnector3">
            <a:avLst>
              <a:gd name="adj1" fmla="val 19461"/>
            </a:avLst>
          </a:prstGeom>
          <a:ln w="28575">
            <a:solidFill>
              <a:schemeClr val="bg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6" name="肘形连接符 45"/>
          <p:cNvCxnSpPr/>
          <p:nvPr/>
        </p:nvCxnSpPr>
        <p:spPr bwMode="gray">
          <a:xfrm rot="16200000" flipV="1">
            <a:off x="2611161" y="2408656"/>
            <a:ext cx="3184803" cy="1600200"/>
          </a:xfrm>
          <a:prstGeom prst="bentConnector3">
            <a:avLst>
              <a:gd name="adj1" fmla="val 19797"/>
            </a:avLst>
          </a:prstGeom>
          <a:ln w="28575">
            <a:solidFill>
              <a:schemeClr val="bg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flipH="1" flipV="1">
            <a:off x="3305568" y="1616356"/>
            <a:ext cx="8986" cy="3118760"/>
          </a:xfrm>
          <a:prstGeom prst="straightConnector1">
            <a:avLst/>
          </a:prstGeom>
          <a:ln w="28575">
            <a:solidFill>
              <a:schemeClr val="bg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8" name="Text Box 4"/>
          <p:cNvSpPr txBox="1">
            <a:spLocks noChangeArrowheads="1"/>
          </p:cNvSpPr>
          <p:nvPr/>
        </p:nvSpPr>
        <p:spPr bwMode="gray">
          <a:xfrm>
            <a:off x="870439" y="5258328"/>
            <a:ext cx="1692146"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HostA</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 Box 4"/>
          <p:cNvSpPr txBox="1">
            <a:spLocks noChangeArrowheads="1"/>
          </p:cNvSpPr>
          <p:nvPr/>
        </p:nvSpPr>
        <p:spPr bwMode="gray">
          <a:xfrm>
            <a:off x="2423162" y="5258328"/>
            <a:ext cx="1692146"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HostB</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 Box 4"/>
          <p:cNvSpPr txBox="1">
            <a:spLocks noChangeArrowheads="1"/>
          </p:cNvSpPr>
          <p:nvPr/>
        </p:nvSpPr>
        <p:spPr bwMode="gray">
          <a:xfrm>
            <a:off x="4022494" y="5258328"/>
            <a:ext cx="1692146"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HostC</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 Box 4"/>
          <p:cNvSpPr txBox="1">
            <a:spLocks noChangeArrowheads="1"/>
          </p:cNvSpPr>
          <p:nvPr/>
        </p:nvSpPr>
        <p:spPr bwMode="gray">
          <a:xfrm>
            <a:off x="6195242" y="5258328"/>
            <a:ext cx="1692146"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HostA</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 Box 4"/>
          <p:cNvSpPr txBox="1">
            <a:spLocks noChangeArrowheads="1"/>
          </p:cNvSpPr>
          <p:nvPr/>
        </p:nvSpPr>
        <p:spPr bwMode="gray">
          <a:xfrm>
            <a:off x="7742870" y="5258328"/>
            <a:ext cx="1692146"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HostB</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 Box 4"/>
          <p:cNvSpPr txBox="1">
            <a:spLocks noChangeArrowheads="1"/>
          </p:cNvSpPr>
          <p:nvPr/>
        </p:nvSpPr>
        <p:spPr bwMode="gray">
          <a:xfrm>
            <a:off x="9342201" y="5258328"/>
            <a:ext cx="1692146"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err="1">
                <a:latin typeface="Huawei Sans" panose="020C0503030203020204" pitchFamily="34" charset="0"/>
              </a:rPr>
              <a:t>HostC</a:t>
            </a:r>
            <a:endParaRPr lang="en-US" sz="1200" dirty="0">
              <a:latin typeface="Huawei Sans" panose="020C0503030203020204" pitchFamily="34" charset="0"/>
            </a:endParaRP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p:cNvGrpSpPr/>
          <p:nvPr/>
        </p:nvGrpSpPr>
        <p:grpSpPr bwMode="gray">
          <a:xfrm>
            <a:off x="8394150" y="2317835"/>
            <a:ext cx="329107" cy="327984"/>
            <a:chOff x="856677" y="2615810"/>
            <a:chExt cx="288000" cy="288000"/>
          </a:xfrm>
        </p:grpSpPr>
        <p:sp>
          <p:nvSpPr>
            <p:cNvPr id="67" name="椭圆 66"/>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76"/>
            <p:cNvGrpSpPr/>
            <p:nvPr/>
          </p:nvGrpSpPr>
          <p:grpSpPr bwMode="gray">
            <a:xfrm>
              <a:off x="923444" y="2692169"/>
              <a:ext cx="144001" cy="144002"/>
              <a:chOff x="898853" y="2657982"/>
              <a:chExt cx="203649" cy="203652"/>
            </a:xfrm>
          </p:grpSpPr>
          <p:cxnSp>
            <p:nvCxnSpPr>
              <p:cNvPr id="90" name="直接连接符 89"/>
              <p:cNvCxnSpPr>
                <a:stCxn id="67" idx="3"/>
                <a:endCxn id="6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2" name="直接连接符 91"/>
              <p:cNvCxnSpPr>
                <a:stCxn id="67" idx="1"/>
                <a:endCxn id="6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61834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直接连接符 8"/>
          <p:cNvCxnSpPr>
            <a:cxnSpLocks noChangeShapeType="1"/>
            <a:stCxn id="59" idx="2"/>
            <a:endCxn id="127" idx="0"/>
          </p:cNvCxnSpPr>
          <p:nvPr/>
        </p:nvCxnSpPr>
        <p:spPr bwMode="gray">
          <a:xfrm>
            <a:off x="8622772" y="2907941"/>
            <a:ext cx="0" cy="13671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18" name="文本占位符 117"/>
          <p:cNvSpPr>
            <a:spLocks noGrp="1"/>
          </p:cNvSpPr>
          <p:nvPr>
            <p:ph type="body" sz="quarter" idx="10"/>
          </p:nvPr>
        </p:nvSpPr>
        <p:spPr bwMode="gray"/>
        <p:txBody>
          <a:bodyPr wrap="square">
            <a:noAutofit/>
          </a:bodyPr>
          <a:lstStyle/>
          <a:p>
            <a:pPr marL="0" indent="0" fontAlgn="ctr">
              <a:buNone/>
            </a:pPr>
            <a:r>
              <a:rPr lang="en-US" sz="1600" dirty="0">
                <a:latin typeface="Huawei Sans" panose="020C0503030203020204" pitchFamily="34" charset="0"/>
              </a:rPr>
              <a:t>VRRP groups several routers into a virtual router. If one of routers fails, traffic can be switched to another router, ensuring service continuity and reliability.</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Overview of VRRP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75"/>
          <p:cNvSpPr/>
          <p:nvPr/>
        </p:nvSpPr>
        <p:spPr bwMode="gray">
          <a:xfrm>
            <a:off x="6279374" y="1999092"/>
            <a:ext cx="4914143" cy="396000"/>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Logical network topology</a:t>
            </a:r>
          </a:p>
        </p:txBody>
      </p:sp>
      <p:sp>
        <p:nvSpPr>
          <p:cNvPr id="50" name="圆角矩形 75"/>
          <p:cNvSpPr/>
          <p:nvPr/>
        </p:nvSpPr>
        <p:spPr bwMode="gray">
          <a:xfrm>
            <a:off x="6279374" y="2429237"/>
            <a:ext cx="4914143" cy="39651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17421" y="2499543"/>
            <a:ext cx="810701" cy="408398"/>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352439" y="3220953"/>
            <a:ext cx="540000" cy="442800"/>
          </a:xfrm>
          <a:prstGeom prst="rect">
            <a:avLst/>
          </a:prstGeom>
        </p:spPr>
      </p:pic>
      <p:sp>
        <p:nvSpPr>
          <p:cNvPr id="73" name="圆角矩形 75"/>
          <p:cNvSpPr/>
          <p:nvPr/>
        </p:nvSpPr>
        <p:spPr bwMode="gray">
          <a:xfrm>
            <a:off x="960076" y="1999736"/>
            <a:ext cx="4777130" cy="396000"/>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Physical network topology</a:t>
            </a:r>
          </a:p>
        </p:txBody>
      </p:sp>
      <p:sp>
        <p:nvSpPr>
          <p:cNvPr id="74" name="圆角矩形 75"/>
          <p:cNvSpPr/>
          <p:nvPr/>
        </p:nvSpPr>
        <p:spPr bwMode="gray">
          <a:xfrm>
            <a:off x="960076" y="2435182"/>
            <a:ext cx="4777130" cy="39606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6" name="圆角矩形 105"/>
          <p:cNvSpPr/>
          <p:nvPr/>
        </p:nvSpPr>
        <p:spPr bwMode="gray">
          <a:xfrm>
            <a:off x="8979175" y="3348237"/>
            <a:ext cx="2175522" cy="554920"/>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accent2"/>
                </a:solidFill>
                <a:latin typeface="Huawei Sans" panose="020C0503030203020204" pitchFamily="34" charset="0"/>
              </a:rPr>
              <a:t>Virtual router</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accent2"/>
                </a:solidFill>
                <a:latin typeface="Huawei Sans" panose="020C0503030203020204" pitchFamily="34" charset="0"/>
              </a:rPr>
              <a:t>Virtual IP address: 192.168.1.254/24</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箭头 103"/>
          <p:cNvSpPr/>
          <p:nvPr/>
        </p:nvSpPr>
        <p:spPr bwMode="gray">
          <a:xfrm>
            <a:off x="5440218" y="3780895"/>
            <a:ext cx="1434142" cy="555444"/>
          </a:xfrm>
          <a:prstGeom prst="notchedRightArrow">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p:nvPr/>
        </p:nvSpPr>
        <p:spPr bwMode="gray">
          <a:xfrm>
            <a:off x="1608114" y="3143466"/>
            <a:ext cx="3416078" cy="59777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57" idx="2"/>
          </p:cNvCxnSpPr>
          <p:nvPr/>
        </p:nvCxnSpPr>
        <p:spPr bwMode="gray">
          <a:xfrm>
            <a:off x="2487068" y="3664441"/>
            <a:ext cx="863713" cy="83983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 name="直接连接符 55"/>
          <p:cNvCxnSpPr>
            <a:stCxn id="61" idx="2"/>
          </p:cNvCxnSpPr>
          <p:nvPr/>
        </p:nvCxnSpPr>
        <p:spPr bwMode="gray">
          <a:xfrm flipH="1">
            <a:off x="3388600" y="3669441"/>
            <a:ext cx="732634" cy="83033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57" name="图片 5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217068" y="3221641"/>
            <a:ext cx="540000" cy="442800"/>
          </a:xfrm>
          <a:prstGeom prst="rect">
            <a:avLst/>
          </a:prstGeom>
        </p:spPr>
      </p:pic>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10802" y="2499543"/>
            <a:ext cx="810701" cy="408398"/>
          </a:xfrm>
          <a:prstGeom prst="rect">
            <a:avLst/>
          </a:prstGeom>
        </p:spPr>
      </p:pic>
      <p:pic>
        <p:nvPicPr>
          <p:cNvPr id="61" name="图片 6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851234" y="3226641"/>
            <a:ext cx="540000" cy="442800"/>
          </a:xfrm>
          <a:prstGeom prst="rect">
            <a:avLst/>
          </a:prstGeom>
        </p:spPr>
      </p:pic>
      <p:pic>
        <p:nvPicPr>
          <p:cNvPr id="71" name="图片 70" descr="PC.png"/>
          <p:cNvPicPr>
            <a:picLocks noChangeAspect="1"/>
          </p:cNvPicPr>
          <p:nvPr/>
        </p:nvPicPr>
        <p:blipFill>
          <a:blip r:embed="rId6" cstate="print"/>
          <a:stretch>
            <a:fillRect/>
          </a:stretch>
        </p:blipFill>
        <p:spPr bwMode="gray">
          <a:xfrm>
            <a:off x="1493764" y="4975852"/>
            <a:ext cx="539063" cy="414000"/>
          </a:xfrm>
          <a:prstGeom prst="rect">
            <a:avLst/>
          </a:prstGeom>
        </p:spPr>
      </p:pic>
      <p:pic>
        <p:nvPicPr>
          <p:cNvPr id="72" name="图片 71" descr="PC.png"/>
          <p:cNvPicPr>
            <a:picLocks noChangeAspect="1"/>
          </p:cNvPicPr>
          <p:nvPr/>
        </p:nvPicPr>
        <p:blipFill>
          <a:blip r:embed="rId6" cstate="print"/>
          <a:stretch>
            <a:fillRect/>
          </a:stretch>
        </p:blipFill>
        <p:spPr bwMode="gray">
          <a:xfrm>
            <a:off x="3076192" y="4971237"/>
            <a:ext cx="539063" cy="414000"/>
          </a:xfrm>
          <a:prstGeom prst="rect">
            <a:avLst/>
          </a:prstGeom>
        </p:spPr>
      </p:pic>
      <p:pic>
        <p:nvPicPr>
          <p:cNvPr id="75" name="图片 74" descr="PC.png"/>
          <p:cNvPicPr>
            <a:picLocks noChangeAspect="1"/>
          </p:cNvPicPr>
          <p:nvPr/>
        </p:nvPicPr>
        <p:blipFill>
          <a:blip r:embed="rId6" cstate="print"/>
          <a:stretch>
            <a:fillRect/>
          </a:stretch>
        </p:blipFill>
        <p:spPr bwMode="gray">
          <a:xfrm>
            <a:off x="4629615" y="4978510"/>
            <a:ext cx="539063" cy="414000"/>
          </a:xfrm>
          <a:prstGeom prst="rect">
            <a:avLst/>
          </a:prstGeom>
        </p:spPr>
      </p:pic>
      <p:cxnSp>
        <p:nvCxnSpPr>
          <p:cNvPr id="87" name="直接连接符 86"/>
          <p:cNvCxnSpPr>
            <a:stCxn id="71" idx="0"/>
          </p:cNvCxnSpPr>
          <p:nvPr/>
        </p:nvCxnSpPr>
        <p:spPr bwMode="gray">
          <a:xfrm flipV="1">
            <a:off x="1763296" y="4483205"/>
            <a:ext cx="1567696" cy="49264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88" name="直接连接符 87"/>
          <p:cNvCxnSpPr>
            <a:stCxn id="72" idx="0"/>
          </p:cNvCxnSpPr>
          <p:nvPr/>
        </p:nvCxnSpPr>
        <p:spPr bwMode="gray">
          <a:xfrm flipH="1" flipV="1">
            <a:off x="3340991" y="4476739"/>
            <a:ext cx="4733" cy="49449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89" name="直接连接符 88"/>
          <p:cNvCxnSpPr>
            <a:stCxn id="75" idx="0"/>
          </p:cNvCxnSpPr>
          <p:nvPr/>
        </p:nvCxnSpPr>
        <p:spPr bwMode="gray">
          <a:xfrm flipH="1" flipV="1">
            <a:off x="3350781" y="4483205"/>
            <a:ext cx="1548366" cy="49530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05" name="图片 104"/>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086630" y="4275043"/>
            <a:ext cx="540000" cy="442800"/>
          </a:xfrm>
          <a:prstGeom prst="rect">
            <a:avLst/>
          </a:prstGeom>
        </p:spPr>
      </p:pic>
      <p:cxnSp>
        <p:nvCxnSpPr>
          <p:cNvPr id="107" name="直接连接符 106"/>
          <p:cNvCxnSpPr>
            <a:stCxn id="57" idx="0"/>
            <a:endCxn id="60" idx="2"/>
          </p:cNvCxnSpPr>
          <p:nvPr/>
        </p:nvCxnSpPr>
        <p:spPr bwMode="gray">
          <a:xfrm flipV="1">
            <a:off x="2487068" y="2907941"/>
            <a:ext cx="829085" cy="3137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08" name="直接连接符 107"/>
          <p:cNvCxnSpPr>
            <a:stCxn id="61" idx="0"/>
            <a:endCxn id="60" idx="2"/>
          </p:cNvCxnSpPr>
          <p:nvPr/>
        </p:nvCxnSpPr>
        <p:spPr bwMode="gray">
          <a:xfrm flipH="1" flipV="1">
            <a:off x="3316153" y="2907941"/>
            <a:ext cx="805081" cy="3187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09" name="Text Box 4"/>
          <p:cNvSpPr txBox="1">
            <a:spLocks noChangeArrowheads="1"/>
          </p:cNvSpPr>
          <p:nvPr/>
        </p:nvSpPr>
        <p:spPr bwMode="gray">
          <a:xfrm>
            <a:off x="1001194" y="5462800"/>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Text Box 4"/>
          <p:cNvSpPr txBox="1">
            <a:spLocks noChangeArrowheads="1"/>
          </p:cNvSpPr>
          <p:nvPr/>
        </p:nvSpPr>
        <p:spPr bwMode="gray">
          <a:xfrm>
            <a:off x="2592631" y="5462800"/>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1445944" y="3942693"/>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192.168.1.251/24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2" name="文本框 111"/>
          <p:cNvSpPr txBox="1"/>
          <p:nvPr/>
        </p:nvSpPr>
        <p:spPr bwMode="gray">
          <a:xfrm>
            <a:off x="3763366" y="3941549"/>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192.168.1.252/24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3" name="文本框 112"/>
          <p:cNvSpPr txBox="1"/>
          <p:nvPr/>
        </p:nvSpPr>
        <p:spPr bwMode="gray">
          <a:xfrm>
            <a:off x="1840400" y="3759576"/>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3955001" y="3760205"/>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任意多边形 2"/>
          <p:cNvSpPr/>
          <p:nvPr/>
        </p:nvSpPr>
        <p:spPr bwMode="gray">
          <a:xfrm>
            <a:off x="2670685" y="3717343"/>
            <a:ext cx="1274726" cy="281265"/>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116" name="Rectangle 21"/>
          <p:cNvSpPr>
            <a:spLocks noChangeArrowheads="1"/>
          </p:cNvSpPr>
          <p:nvPr/>
        </p:nvSpPr>
        <p:spPr bwMode="gray">
          <a:xfrm>
            <a:off x="3050371" y="3801248"/>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117" name="文本框 116"/>
          <p:cNvSpPr txBox="1"/>
          <p:nvPr/>
        </p:nvSpPr>
        <p:spPr bwMode="gray">
          <a:xfrm>
            <a:off x="1786887" y="3296402"/>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9" name="文本框 118"/>
          <p:cNvSpPr txBox="1"/>
          <p:nvPr/>
        </p:nvSpPr>
        <p:spPr bwMode="gray">
          <a:xfrm>
            <a:off x="4325052" y="3292526"/>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0" name="Text Box 4"/>
          <p:cNvSpPr txBox="1">
            <a:spLocks noChangeArrowheads="1"/>
          </p:cNvSpPr>
          <p:nvPr/>
        </p:nvSpPr>
        <p:spPr bwMode="gray">
          <a:xfrm>
            <a:off x="4145354" y="5462800"/>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1" name="图片 120" descr="PC.png"/>
          <p:cNvPicPr>
            <a:picLocks noChangeAspect="1"/>
          </p:cNvPicPr>
          <p:nvPr/>
        </p:nvPicPr>
        <p:blipFill>
          <a:blip r:embed="rId6" cstate="print"/>
          <a:stretch>
            <a:fillRect/>
          </a:stretch>
        </p:blipFill>
        <p:spPr bwMode="gray">
          <a:xfrm>
            <a:off x="6775545" y="4975852"/>
            <a:ext cx="539063" cy="414000"/>
          </a:xfrm>
          <a:prstGeom prst="rect">
            <a:avLst/>
          </a:prstGeom>
        </p:spPr>
      </p:pic>
      <p:pic>
        <p:nvPicPr>
          <p:cNvPr id="122" name="图片 121" descr="PC.png"/>
          <p:cNvPicPr>
            <a:picLocks noChangeAspect="1"/>
          </p:cNvPicPr>
          <p:nvPr/>
        </p:nvPicPr>
        <p:blipFill>
          <a:blip r:embed="rId6" cstate="print"/>
          <a:stretch>
            <a:fillRect/>
          </a:stretch>
        </p:blipFill>
        <p:spPr bwMode="gray">
          <a:xfrm>
            <a:off x="8357973" y="4971237"/>
            <a:ext cx="539063" cy="414000"/>
          </a:xfrm>
          <a:prstGeom prst="rect">
            <a:avLst/>
          </a:prstGeom>
        </p:spPr>
      </p:pic>
      <p:pic>
        <p:nvPicPr>
          <p:cNvPr id="123" name="图片 122" descr="PC.png"/>
          <p:cNvPicPr>
            <a:picLocks noChangeAspect="1"/>
          </p:cNvPicPr>
          <p:nvPr/>
        </p:nvPicPr>
        <p:blipFill>
          <a:blip r:embed="rId6" cstate="print"/>
          <a:stretch>
            <a:fillRect/>
          </a:stretch>
        </p:blipFill>
        <p:spPr bwMode="gray">
          <a:xfrm>
            <a:off x="9911396" y="4978510"/>
            <a:ext cx="539063" cy="414000"/>
          </a:xfrm>
          <a:prstGeom prst="rect">
            <a:avLst/>
          </a:prstGeom>
        </p:spPr>
      </p:pic>
      <p:cxnSp>
        <p:nvCxnSpPr>
          <p:cNvPr id="124" name="直接连接符 123"/>
          <p:cNvCxnSpPr>
            <a:stCxn id="121" idx="0"/>
          </p:cNvCxnSpPr>
          <p:nvPr/>
        </p:nvCxnSpPr>
        <p:spPr bwMode="gray">
          <a:xfrm flipV="1">
            <a:off x="7045077" y="4483205"/>
            <a:ext cx="1567696" cy="49264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5" name="直接连接符 124"/>
          <p:cNvCxnSpPr>
            <a:stCxn id="122" idx="0"/>
          </p:cNvCxnSpPr>
          <p:nvPr/>
        </p:nvCxnSpPr>
        <p:spPr bwMode="gray">
          <a:xfrm flipH="1" flipV="1">
            <a:off x="8622772" y="4476739"/>
            <a:ext cx="4733" cy="49449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26" name="直接连接符 125"/>
          <p:cNvCxnSpPr>
            <a:stCxn id="123" idx="0"/>
          </p:cNvCxnSpPr>
          <p:nvPr/>
        </p:nvCxnSpPr>
        <p:spPr bwMode="gray">
          <a:xfrm flipH="1" flipV="1">
            <a:off x="8632562" y="4483205"/>
            <a:ext cx="1548366" cy="49530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127" name="图片 12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368411" y="4275043"/>
            <a:ext cx="540000" cy="442800"/>
          </a:xfrm>
          <a:prstGeom prst="rect">
            <a:avLst/>
          </a:prstGeom>
        </p:spPr>
      </p:pic>
      <p:sp>
        <p:nvSpPr>
          <p:cNvPr id="128" name="Text Box 4"/>
          <p:cNvSpPr txBox="1">
            <a:spLocks noChangeArrowheads="1"/>
          </p:cNvSpPr>
          <p:nvPr/>
        </p:nvSpPr>
        <p:spPr bwMode="gray">
          <a:xfrm>
            <a:off x="6282975" y="5462800"/>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Text Box 4"/>
          <p:cNvSpPr txBox="1">
            <a:spLocks noChangeArrowheads="1"/>
          </p:cNvSpPr>
          <p:nvPr/>
        </p:nvSpPr>
        <p:spPr bwMode="gray">
          <a:xfrm>
            <a:off x="7874412" y="5462800"/>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Text Box 4"/>
          <p:cNvSpPr txBox="1">
            <a:spLocks noChangeArrowheads="1"/>
          </p:cNvSpPr>
          <p:nvPr/>
        </p:nvSpPr>
        <p:spPr bwMode="gray">
          <a:xfrm>
            <a:off x="9427135" y="5462800"/>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3590559" y="4289968"/>
            <a:ext cx="781935"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2" name="文本框 131"/>
          <p:cNvSpPr txBox="1"/>
          <p:nvPr/>
        </p:nvSpPr>
        <p:spPr bwMode="gray">
          <a:xfrm>
            <a:off x="8896384" y="4296434"/>
            <a:ext cx="781935"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308457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bwMode="gray">
          <a:xfrm>
            <a:off x="6109382" y="1242453"/>
            <a:ext cx="5648670" cy="4680000"/>
          </a:xfrm>
        </p:spPr>
        <p:txBody>
          <a:bodyPr wrap="square">
            <a:noAutofit/>
          </a:bodyPr>
          <a:lstStyle/>
          <a:p>
            <a:pPr fontAlgn="ctr">
              <a:lnSpc>
                <a:spcPct val="150000"/>
              </a:lnSpc>
              <a:buSzPct val="50000"/>
              <a:buFont typeface="Wingdings" panose="05000000000000000000" pitchFamily="2" charset="2"/>
              <a:buChar char="l"/>
            </a:pPr>
            <a:r>
              <a:rPr lang="en-US" sz="1600" b="1" dirty="0">
                <a:latin typeface="Huawei Sans" panose="020C0503030203020204" pitchFamily="34" charset="0"/>
              </a:rPr>
              <a:t>VRRP router</a:t>
            </a:r>
            <a:r>
              <a:rPr lang="en-US" sz="1600" dirty="0">
                <a:latin typeface="Huawei Sans" panose="020C0503030203020204" pitchFamily="34" charset="0"/>
              </a:rPr>
              <a:t>: A router running VRRP, such as R1 and R2. VRRP is configured on interfaces of routers and works based on interfaces.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buSzPct val="50000"/>
              <a:buFont typeface="Wingdings" panose="05000000000000000000" pitchFamily="2" charset="2"/>
              <a:buChar char="l"/>
            </a:pPr>
            <a:r>
              <a:rPr lang="en-US" altLang="zh-CN" sz="1600" b="1" dirty="0">
                <a:latin typeface="Huawei Sans" panose="020C0503030203020204" pitchFamily="34" charset="0"/>
              </a:rPr>
              <a:t>Virtual router ID (</a:t>
            </a:r>
            <a:r>
              <a:rPr lang="en-US" sz="1600" b="1" dirty="0">
                <a:latin typeface="Huawei Sans" panose="020C0503030203020204" pitchFamily="34" charset="0"/>
              </a:rPr>
              <a:t>VRID)</a:t>
            </a:r>
            <a:r>
              <a:rPr lang="en-US" sz="1600" dirty="0">
                <a:latin typeface="Huawei Sans" panose="020C0503030203020204" pitchFamily="34" charset="0"/>
              </a:rPr>
              <a:t>: A VRRP group consists of multiple routers (interfaces) that work together and are identified by the same VRID. Routers in the same VRRP group exchange VRRP packets and form a virtual router. Only one master router can exist in a VRRP group.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Basic VRRP Concepts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gray">
          <a:xfrm>
            <a:off x="986163" y="2461574"/>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720477" y="1309694"/>
            <a:ext cx="5032381" cy="5061945"/>
            <a:chOff x="1129446" y="1354545"/>
            <a:chExt cx="5032381" cy="5061945"/>
          </a:xfrm>
        </p:grpSpPr>
        <p:grpSp>
          <p:nvGrpSpPr>
            <p:cNvPr id="36" name="组合 35"/>
            <p:cNvGrpSpPr/>
            <p:nvPr/>
          </p:nvGrpSpPr>
          <p:grpSpPr bwMode="gray">
            <a:xfrm>
              <a:off x="1615813" y="1354545"/>
              <a:ext cx="4045115" cy="4171457"/>
              <a:chOff x="2314029" y="1768545"/>
              <a:chExt cx="4045115" cy="4171457"/>
            </a:xfrm>
          </p:grpSpPr>
          <p:cxnSp>
            <p:nvCxnSpPr>
              <p:cNvPr id="42" name="直接连接符 41"/>
              <p:cNvCxnSpPr>
                <a:stCxn id="44" idx="2"/>
              </p:cNvCxnSpPr>
              <p:nvPr/>
            </p:nvCxnSpPr>
            <p:spPr bwMode="gray">
              <a:xfrm>
                <a:off x="2815000" y="3578053"/>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3" name="直接连接符 42"/>
              <p:cNvCxnSpPr>
                <a:stCxn id="46" idx="2"/>
              </p:cNvCxnSpPr>
              <p:nvPr/>
            </p:nvCxnSpPr>
            <p:spPr bwMode="gray">
              <a:xfrm flipH="1">
                <a:off x="4304797" y="3578053"/>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45000" y="3135253"/>
                <a:ext cx="540000" cy="44280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904309" y="1768545"/>
                <a:ext cx="810701" cy="408398"/>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54008" y="3135253"/>
                <a:ext cx="540000" cy="442800"/>
              </a:xfrm>
              <a:prstGeom prst="rect">
                <a:avLst/>
              </a:prstGeom>
            </p:spPr>
          </p:pic>
          <p:grpSp>
            <p:nvGrpSpPr>
              <p:cNvPr id="47" name="组合 46"/>
              <p:cNvGrpSpPr/>
              <p:nvPr/>
            </p:nvGrpSpPr>
            <p:grpSpPr bwMode="gray">
              <a:xfrm>
                <a:off x="2314029" y="4483762"/>
                <a:ext cx="4045115" cy="1456240"/>
                <a:chOff x="2314029" y="4483762"/>
                <a:chExt cx="4045115" cy="1456240"/>
              </a:xfrm>
            </p:grpSpPr>
            <p:pic>
              <p:nvPicPr>
                <p:cNvPr id="66" name="图片 65"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70" name="图片 69"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71" name="图片 70"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73" name="直接连接符 72"/>
                <p:cNvCxnSpPr>
                  <a:stCxn id="66"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4" name="直接连接符 73"/>
                <p:cNvCxnSpPr>
                  <a:stCxn id="70"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5" name="直接连接符 74"/>
                <p:cNvCxnSpPr>
                  <a:stCxn id="71"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76" name="图片 7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48" name="直接连接符 47"/>
              <p:cNvCxnSpPr>
                <a:stCxn id="44" idx="0"/>
                <a:endCxn id="45" idx="2"/>
              </p:cNvCxnSpPr>
              <p:nvPr/>
            </p:nvCxnSpPr>
            <p:spPr bwMode="gray">
              <a:xfrm flipV="1">
                <a:off x="2815000" y="2176943"/>
                <a:ext cx="1494660"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9" name="直接连接符 48"/>
              <p:cNvCxnSpPr>
                <a:stCxn id="46" idx="0"/>
                <a:endCxn id="45" idx="2"/>
              </p:cNvCxnSpPr>
              <p:nvPr/>
            </p:nvCxnSpPr>
            <p:spPr bwMode="gray">
              <a:xfrm flipH="1" flipV="1">
                <a:off x="4309660" y="2176943"/>
                <a:ext cx="1514348"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39" name="Text Box 4"/>
            <p:cNvSpPr txBox="1">
              <a:spLocks noChangeArrowheads="1"/>
            </p:cNvSpPr>
            <p:nvPr/>
          </p:nvSpPr>
          <p:spPr bwMode="gray">
            <a:xfrm>
              <a:off x="1129446" y="5567027"/>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 Box 4"/>
            <p:cNvSpPr txBox="1">
              <a:spLocks noChangeArrowheads="1"/>
            </p:cNvSpPr>
            <p:nvPr/>
          </p:nvSpPr>
          <p:spPr bwMode="gray">
            <a:xfrm>
              <a:off x="2850004" y="5566686"/>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4"/>
            <p:cNvSpPr txBox="1">
              <a:spLocks noChangeArrowheads="1"/>
            </p:cNvSpPr>
            <p:nvPr/>
          </p:nvSpPr>
          <p:spPr bwMode="gray">
            <a:xfrm>
              <a:off x="4629488" y="5566686"/>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文本框 76"/>
          <p:cNvSpPr txBox="1"/>
          <p:nvPr/>
        </p:nvSpPr>
        <p:spPr bwMode="gray">
          <a:xfrm>
            <a:off x="664890" y="3318200"/>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192.168.1.251/24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文本框 77"/>
          <p:cNvSpPr txBox="1"/>
          <p:nvPr/>
        </p:nvSpPr>
        <p:spPr bwMode="gray">
          <a:xfrm>
            <a:off x="4339838" y="3318200"/>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192.168.1.252/24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9" name="文本框 78"/>
          <p:cNvSpPr txBox="1"/>
          <p:nvPr/>
        </p:nvSpPr>
        <p:spPr bwMode="gray">
          <a:xfrm>
            <a:off x="1059346" y="3135083"/>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4611683" y="3138037"/>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2"/>
          <p:cNvSpPr/>
          <p:nvPr/>
        </p:nvSpPr>
        <p:spPr bwMode="gray">
          <a:xfrm>
            <a:off x="2036648" y="3176236"/>
            <a:ext cx="2410175" cy="450640"/>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82" name="Rectangle 21"/>
          <p:cNvSpPr>
            <a:spLocks noChangeArrowheads="1"/>
          </p:cNvSpPr>
          <p:nvPr/>
        </p:nvSpPr>
        <p:spPr bwMode="gray">
          <a:xfrm>
            <a:off x="2933934" y="3510939"/>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83" name="文本框 82"/>
          <p:cNvSpPr txBox="1"/>
          <p:nvPr/>
        </p:nvSpPr>
        <p:spPr bwMode="gray">
          <a:xfrm>
            <a:off x="1059346" y="2740967"/>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4" name="文本框 83"/>
          <p:cNvSpPr txBox="1"/>
          <p:nvPr/>
        </p:nvSpPr>
        <p:spPr bwMode="gray">
          <a:xfrm>
            <a:off x="4898052" y="2746004"/>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7" name="圆角矩形 86"/>
          <p:cNvSpPr/>
          <p:nvPr/>
        </p:nvSpPr>
        <p:spPr bwMode="gray">
          <a:xfrm>
            <a:off x="2564453" y="2721167"/>
            <a:ext cx="1295732" cy="376114"/>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2"/>
                </a:solidFill>
                <a:latin typeface="Huawei Sans" panose="020C0503030203020204" pitchFamily="34" charset="0"/>
              </a:rPr>
              <a:t>VRRP VRID: 1</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3378708" y="4088251"/>
            <a:ext cx="934711"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1739713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bwMode="gray">
          <a:xfrm>
            <a:off x="6096000" y="1242453"/>
            <a:ext cx="5662052" cy="4680000"/>
          </a:xfrm>
        </p:spPr>
        <p:txBody>
          <a:bodyPr wrap="square">
            <a:noAutofit/>
          </a:bodyPr>
          <a:lstStyle/>
          <a:p>
            <a:pPr fontAlgn="ctr">
              <a:lnSpc>
                <a:spcPct val="150000"/>
              </a:lnSpc>
              <a:buSzPct val="50000"/>
              <a:buFont typeface="Wingdings" panose="05000000000000000000" pitchFamily="2" charset="2"/>
              <a:buChar char="l"/>
            </a:pPr>
            <a:r>
              <a:rPr lang="en-US" sz="1600" b="1" dirty="0">
                <a:latin typeface="Huawei Sans" panose="020C0503030203020204" pitchFamily="34" charset="0"/>
              </a:rPr>
              <a:t>Virtual router</a:t>
            </a:r>
            <a:r>
              <a:rPr lang="en-US" sz="1600" dirty="0">
                <a:latin typeface="Huawei Sans" panose="020C0503030203020204" pitchFamily="34" charset="0"/>
              </a:rPr>
              <a:t>: Each VRRP group forms a virtual router that is a logical device. A VRRP group forms only one virtual router.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buSzPct val="50000"/>
              <a:buFont typeface="Wingdings" panose="05000000000000000000" pitchFamily="2" charset="2"/>
              <a:buChar char="l"/>
            </a:pPr>
            <a:r>
              <a:rPr lang="en-US" sz="1600" b="1" dirty="0">
                <a:latin typeface="Huawei Sans" panose="020C0503030203020204" pitchFamily="34" charset="0"/>
              </a:rPr>
              <a:t>Virtual IP address and virtual MAC address</a:t>
            </a:r>
            <a:r>
              <a:rPr lang="en-US" sz="1600" dirty="0">
                <a:latin typeface="Huawei Sans" panose="020C0503030203020204" pitchFamily="34" charset="0"/>
              </a:rPr>
              <a:t>: A virtual router has its own IP address and MAC address. The IP address is specified by the network administrator during VRRP configuration. A virtual router can have one or more IP addresses. Generally, this IP address is used as the gateway address. The format of the virtual MAC address is 0000-5e00-01xx, where xx is the VRID.</a:t>
            </a:r>
            <a:endParaRPr lang="en-US" altLang="zh-CN" sz="1600" dirty="0">
              <a:latin typeface="Huawei Sans" panose="020C0503030203020204" pitchFamily="34" charset="0"/>
            </a:endParaRPr>
          </a:p>
        </p:txBody>
      </p:sp>
      <p:sp>
        <p:nvSpPr>
          <p:cNvPr id="3" name="标题 2"/>
          <p:cNvSpPr>
            <a:spLocks noGrp="1"/>
          </p:cNvSpPr>
          <p:nvPr>
            <p:ph type="title"/>
          </p:nvPr>
        </p:nvSpPr>
        <p:spPr bwMode="gray"/>
        <p:txBody>
          <a:bodyPr wrap="square">
            <a:noAutofit/>
          </a:bodyPr>
          <a:lstStyle/>
          <a:p>
            <a:pPr fontAlgn="ctr"/>
            <a:r>
              <a:rPr lang="en-US" dirty="0">
                <a:latin typeface="Huawei Sans" panose="020C0503030203020204" pitchFamily="34" charset="0"/>
              </a:rPr>
              <a:t>Basic VRRP Concepts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gray">
          <a:xfrm>
            <a:off x="986163" y="2461574"/>
            <a:ext cx="4422897" cy="829884"/>
          </a:xfrm>
          <a:prstGeom prst="ellips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720477" y="1309694"/>
            <a:ext cx="5032381" cy="5061943"/>
            <a:chOff x="1129446" y="1354545"/>
            <a:chExt cx="5032381" cy="5061943"/>
          </a:xfrm>
        </p:grpSpPr>
        <p:grpSp>
          <p:nvGrpSpPr>
            <p:cNvPr id="36" name="组合 35"/>
            <p:cNvGrpSpPr/>
            <p:nvPr/>
          </p:nvGrpSpPr>
          <p:grpSpPr bwMode="gray">
            <a:xfrm>
              <a:off x="1615813" y="1354545"/>
              <a:ext cx="4045115" cy="4171457"/>
              <a:chOff x="2314029" y="1768545"/>
              <a:chExt cx="4045115" cy="4171457"/>
            </a:xfrm>
          </p:grpSpPr>
          <p:cxnSp>
            <p:nvCxnSpPr>
              <p:cNvPr id="42" name="直接连接符 41"/>
              <p:cNvCxnSpPr>
                <a:stCxn id="44" idx="2"/>
              </p:cNvCxnSpPr>
              <p:nvPr/>
            </p:nvCxnSpPr>
            <p:spPr bwMode="gray">
              <a:xfrm>
                <a:off x="2815000" y="3578053"/>
                <a:ext cx="1547884"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3" name="直接连接符 42"/>
              <p:cNvCxnSpPr>
                <a:stCxn id="46" idx="2"/>
              </p:cNvCxnSpPr>
              <p:nvPr/>
            </p:nvCxnSpPr>
            <p:spPr bwMode="gray">
              <a:xfrm flipH="1">
                <a:off x="4304797" y="3578053"/>
                <a:ext cx="1519211" cy="1216975"/>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45000" y="3135253"/>
                <a:ext cx="540000" cy="44280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904309" y="1768545"/>
                <a:ext cx="810701" cy="408398"/>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54008" y="3135253"/>
                <a:ext cx="540000" cy="442800"/>
              </a:xfrm>
              <a:prstGeom prst="rect">
                <a:avLst/>
              </a:prstGeom>
            </p:spPr>
          </p:pic>
          <p:grpSp>
            <p:nvGrpSpPr>
              <p:cNvPr id="47" name="组合 46"/>
              <p:cNvGrpSpPr/>
              <p:nvPr/>
            </p:nvGrpSpPr>
            <p:grpSpPr bwMode="gray">
              <a:xfrm>
                <a:off x="2314029" y="4483762"/>
                <a:ext cx="4045115" cy="1456240"/>
                <a:chOff x="2314029" y="4483762"/>
                <a:chExt cx="4045115" cy="1456240"/>
              </a:xfrm>
            </p:grpSpPr>
            <p:pic>
              <p:nvPicPr>
                <p:cNvPr id="66" name="图片 65" descr="PC.png"/>
                <p:cNvPicPr>
                  <a:picLocks noChangeAspect="1"/>
                </p:cNvPicPr>
                <p:nvPr/>
              </p:nvPicPr>
              <p:blipFill>
                <a:blip r:embed="rId5" cstate="print"/>
                <a:stretch>
                  <a:fillRect/>
                </a:stretch>
              </p:blipFill>
              <p:spPr bwMode="gray">
                <a:xfrm>
                  <a:off x="2314029" y="5526002"/>
                  <a:ext cx="539063" cy="414000"/>
                </a:xfrm>
                <a:prstGeom prst="rect">
                  <a:avLst/>
                </a:prstGeom>
              </p:spPr>
            </p:pic>
            <p:pic>
              <p:nvPicPr>
                <p:cNvPr id="70" name="图片 69" descr="PC.png"/>
                <p:cNvPicPr>
                  <a:picLocks noChangeAspect="1"/>
                </p:cNvPicPr>
                <p:nvPr/>
              </p:nvPicPr>
              <p:blipFill>
                <a:blip r:embed="rId5" cstate="print"/>
                <a:stretch>
                  <a:fillRect/>
                </a:stretch>
              </p:blipFill>
              <p:spPr bwMode="gray">
                <a:xfrm>
                  <a:off x="4040596" y="5526002"/>
                  <a:ext cx="539063" cy="414000"/>
                </a:xfrm>
                <a:prstGeom prst="rect">
                  <a:avLst/>
                </a:prstGeom>
              </p:spPr>
            </p:pic>
            <p:pic>
              <p:nvPicPr>
                <p:cNvPr id="71" name="图片 70" descr="PC.png"/>
                <p:cNvPicPr>
                  <a:picLocks noChangeAspect="1"/>
                </p:cNvPicPr>
                <p:nvPr/>
              </p:nvPicPr>
              <p:blipFill>
                <a:blip r:embed="rId5" cstate="print"/>
                <a:stretch>
                  <a:fillRect/>
                </a:stretch>
              </p:blipFill>
              <p:spPr bwMode="gray">
                <a:xfrm>
                  <a:off x="5820081" y="5526002"/>
                  <a:ext cx="539063" cy="414000"/>
                </a:xfrm>
                <a:prstGeom prst="rect">
                  <a:avLst/>
                </a:prstGeom>
              </p:spPr>
            </p:pic>
            <p:cxnSp>
              <p:nvCxnSpPr>
                <p:cNvPr id="73" name="直接连接符 72"/>
                <p:cNvCxnSpPr>
                  <a:stCxn id="66" idx="0"/>
                </p:cNvCxnSpPr>
                <p:nvPr/>
              </p:nvCxnSpPr>
              <p:spPr bwMode="gray">
                <a:xfrm flipV="1">
                  <a:off x="2583561" y="4699000"/>
                  <a:ext cx="1715389"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4" name="直接连接符 73"/>
                <p:cNvCxnSpPr>
                  <a:stCxn id="70" idx="0"/>
                </p:cNvCxnSpPr>
                <p:nvPr/>
              </p:nvCxnSpPr>
              <p:spPr bwMode="gray">
                <a:xfrm flipH="1" flipV="1">
                  <a:off x="4298950" y="4699000"/>
                  <a:ext cx="11178"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5" name="直接连接符 74"/>
                <p:cNvCxnSpPr>
                  <a:stCxn id="71" idx="0"/>
                </p:cNvCxnSpPr>
                <p:nvPr/>
              </p:nvCxnSpPr>
              <p:spPr bwMode="gray">
                <a:xfrm flipH="1" flipV="1">
                  <a:off x="4298950" y="4699000"/>
                  <a:ext cx="1790663" cy="827002"/>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76" name="图片 7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039659" y="4483762"/>
                  <a:ext cx="540000" cy="442800"/>
                </a:xfrm>
                <a:prstGeom prst="rect">
                  <a:avLst/>
                </a:prstGeom>
              </p:spPr>
            </p:pic>
          </p:grpSp>
          <p:cxnSp>
            <p:nvCxnSpPr>
              <p:cNvPr id="48" name="直接连接符 47"/>
              <p:cNvCxnSpPr>
                <a:stCxn id="44" idx="0"/>
                <a:endCxn id="45" idx="2"/>
              </p:cNvCxnSpPr>
              <p:nvPr/>
            </p:nvCxnSpPr>
            <p:spPr bwMode="gray">
              <a:xfrm flipV="1">
                <a:off x="2815000" y="2176943"/>
                <a:ext cx="1494660"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9" name="直接连接符 48"/>
              <p:cNvCxnSpPr>
                <a:stCxn id="46" idx="0"/>
                <a:endCxn id="45" idx="2"/>
              </p:cNvCxnSpPr>
              <p:nvPr/>
            </p:nvCxnSpPr>
            <p:spPr bwMode="gray">
              <a:xfrm flipH="1" flipV="1">
                <a:off x="4309660" y="2176943"/>
                <a:ext cx="1514348" cy="95831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39" name="Text Box 4"/>
            <p:cNvSpPr txBox="1">
              <a:spLocks noChangeArrowheads="1"/>
            </p:cNvSpPr>
            <p:nvPr/>
          </p:nvSpPr>
          <p:spPr bwMode="gray">
            <a:xfrm>
              <a:off x="1129446" y="5567025"/>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PC1</a:t>
              </a:r>
            </a:p>
            <a:p>
              <a:pPr algn="ctr" eaLnBrk="1" fontAlgn="ctr" hangingPunct="1">
                <a:spcBef>
                  <a:spcPts val="720"/>
                </a:spcBef>
              </a:pPr>
              <a:r>
                <a:rPr lang="en-US" sz="1200" dirty="0">
                  <a:latin typeface="Huawei Sans" panose="020C0503030203020204" pitchFamily="34" charset="0"/>
                </a:rPr>
                <a:t>IP: 192.168.1.1/24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 Box 4"/>
            <p:cNvSpPr txBox="1">
              <a:spLocks noChangeArrowheads="1"/>
            </p:cNvSpPr>
            <p:nvPr/>
          </p:nvSpPr>
          <p:spPr bwMode="gray">
            <a:xfrm>
              <a:off x="2850004" y="5566684"/>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PC2</a:t>
              </a:r>
            </a:p>
            <a:p>
              <a:pPr algn="ctr" eaLnBrk="1" fontAlgn="ctr" hangingPunct="1">
                <a:spcBef>
                  <a:spcPts val="720"/>
                </a:spcBef>
              </a:pPr>
              <a:r>
                <a:rPr lang="en-US" sz="1200" dirty="0">
                  <a:latin typeface="Huawei Sans" panose="020C0503030203020204" pitchFamily="34" charset="0"/>
                </a:rPr>
                <a:t>IP: 192.168.1.2/24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4"/>
            <p:cNvSpPr txBox="1">
              <a:spLocks noChangeArrowheads="1"/>
            </p:cNvSpPr>
            <p:nvPr/>
          </p:nvSpPr>
          <p:spPr bwMode="gray">
            <a:xfrm>
              <a:off x="4629488" y="5566684"/>
              <a:ext cx="1532339"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eaLnBrk="1" fontAlgn="ctr" hangingPunct="1">
                <a:spcBef>
                  <a:spcPts val="720"/>
                </a:spcBef>
              </a:pPr>
              <a:r>
                <a:rPr lang="en-US" sz="1200" dirty="0">
                  <a:latin typeface="Huawei Sans" panose="020C0503030203020204" pitchFamily="34" charset="0"/>
                </a:rPr>
                <a:t>PC3</a:t>
              </a:r>
            </a:p>
            <a:p>
              <a:pPr algn="ctr" eaLnBrk="1" fontAlgn="ctr" hangingPunct="1">
                <a:spcBef>
                  <a:spcPts val="720"/>
                </a:spcBef>
              </a:pPr>
              <a:r>
                <a:rPr lang="en-US" sz="1200" dirty="0">
                  <a:latin typeface="Huawei Sans" panose="020C0503030203020204" pitchFamily="34" charset="0"/>
                </a:rPr>
                <a:t>IP: 192.168.1.3/24</a:t>
              </a:r>
            </a:p>
            <a:p>
              <a:pPr algn="ctr" eaLnBrk="1" fontAlgn="ctr" hangingPunct="1">
                <a:spcBef>
                  <a:spcPts val="720"/>
                </a:spcBef>
              </a:pPr>
              <a:r>
                <a:rPr lang="en-US" sz="1200" b="1" dirty="0">
                  <a:solidFill>
                    <a:srgbClr val="EC7061"/>
                  </a:solidFill>
                  <a:latin typeface="Huawei Sans" panose="020C0503030203020204" pitchFamily="34" charset="0"/>
                </a:rPr>
                <a:t>Gateway: 192.168.1.254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文本框 76"/>
          <p:cNvSpPr txBox="1"/>
          <p:nvPr/>
        </p:nvSpPr>
        <p:spPr bwMode="gray">
          <a:xfrm>
            <a:off x="664890" y="3318200"/>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192.168.1.251/24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文本框 77"/>
          <p:cNvSpPr txBox="1"/>
          <p:nvPr/>
        </p:nvSpPr>
        <p:spPr bwMode="gray">
          <a:xfrm>
            <a:off x="4339838" y="3318200"/>
            <a:ext cx="1405768"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rPr>
              <a:t>192.168.1.252/24</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9" name="文本框 78"/>
          <p:cNvSpPr txBox="1"/>
          <p:nvPr/>
        </p:nvSpPr>
        <p:spPr bwMode="gray">
          <a:xfrm>
            <a:off x="1059346" y="3135083"/>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4611683" y="3138037"/>
            <a:ext cx="756938" cy="276999"/>
          </a:xfrm>
          <a:prstGeom prst="rect">
            <a:avLst/>
          </a:prstGeom>
          <a:noFill/>
        </p:spPr>
        <p:txBody>
          <a:bodyPr wrap="square" rtlCol="0">
            <a:noAutofit/>
          </a:bodyPr>
          <a:lstStyle/>
          <a:p>
            <a:pPr fontAlgn="ctr"/>
            <a:r>
              <a:rPr lang="en-US" sz="1200" dirty="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2"/>
          <p:cNvSpPr/>
          <p:nvPr/>
        </p:nvSpPr>
        <p:spPr bwMode="gray">
          <a:xfrm>
            <a:off x="2036648" y="3176236"/>
            <a:ext cx="2410175" cy="450640"/>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91157"/>
              <a:gd name="connsiteY0" fmla="*/ 19581 h 375243"/>
              <a:gd name="connsiteX1" fmla="*/ 749300 w 1491157"/>
              <a:gd name="connsiteY1" fmla="*/ 375181 h 375243"/>
              <a:gd name="connsiteX2" fmla="*/ 1491157 w 1491157"/>
              <a:gd name="connsiteY2" fmla="*/ 0 h 375243"/>
              <a:gd name="connsiteX0" fmla="*/ 0 w 1491157"/>
              <a:gd name="connsiteY0" fmla="*/ 0 h 355670"/>
              <a:gd name="connsiteX1" fmla="*/ 749300 w 1491157"/>
              <a:gd name="connsiteY1" fmla="*/ 355600 h 355670"/>
              <a:gd name="connsiteX2" fmla="*/ 1491157 w 1491157"/>
              <a:gd name="connsiteY2" fmla="*/ 4639 h 355670"/>
              <a:gd name="connsiteX0" fmla="*/ 0 w 1496413"/>
              <a:gd name="connsiteY0" fmla="*/ 12661 h 368326"/>
              <a:gd name="connsiteX1" fmla="*/ 749300 w 1496413"/>
              <a:gd name="connsiteY1" fmla="*/ 368261 h 368326"/>
              <a:gd name="connsiteX2" fmla="*/ 1496413 w 1496413"/>
              <a:gd name="connsiteY2" fmla="*/ 0 h 368326"/>
            </a:gdLst>
            <a:ahLst/>
            <a:cxnLst>
              <a:cxn ang="0">
                <a:pos x="connsiteX0" y="connsiteY0"/>
              </a:cxn>
              <a:cxn ang="0">
                <a:pos x="connsiteX1" y="connsiteY1"/>
              </a:cxn>
              <a:cxn ang="0">
                <a:pos x="connsiteX2" y="connsiteY2"/>
              </a:cxn>
            </a:cxnLst>
            <a:rect l="l" t="t" r="r" b="b"/>
            <a:pathLst>
              <a:path w="1496413" h="368326">
                <a:moveTo>
                  <a:pt x="0" y="12661"/>
                </a:moveTo>
                <a:cubicBezTo>
                  <a:pt x="250825" y="188344"/>
                  <a:pt x="501650" y="364028"/>
                  <a:pt x="749300" y="368261"/>
                </a:cubicBezTo>
                <a:cubicBezTo>
                  <a:pt x="996950" y="372494"/>
                  <a:pt x="1251938" y="167216"/>
                  <a:pt x="1496413" y="0"/>
                </a:cubicBezTo>
              </a:path>
            </a:pathLst>
          </a:custGeom>
          <a:ln w="28575">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82" name="Rectangle 21"/>
          <p:cNvSpPr>
            <a:spLocks noChangeArrowheads="1"/>
          </p:cNvSpPr>
          <p:nvPr/>
        </p:nvSpPr>
        <p:spPr bwMode="gray">
          <a:xfrm>
            <a:off x="2933934" y="3510939"/>
            <a:ext cx="542951"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36000" rIns="72000" bIns="36000">
            <a:noAutofit/>
          </a:bodyPr>
          <a:lstStyle/>
          <a:p>
            <a:pPr algn="ctr" fontAlgn="ctr"/>
            <a:r>
              <a:rPr lang="en-US" sz="1200" b="1" dirty="0">
                <a:solidFill>
                  <a:srgbClr val="EC7061"/>
                </a:solidFill>
                <a:latin typeface="Huawei Sans" panose="020C0503030203020204" pitchFamily="34" charset="0"/>
              </a:rPr>
              <a:t>VRRP</a:t>
            </a:r>
            <a:endParaRPr lang="en-US" altLang="zh-CN" sz="1200" b="1" dirty="0">
              <a:solidFill>
                <a:srgbClr val="EC7061"/>
              </a:solidFill>
              <a:latin typeface="Huawei Sans" panose="020C0503030203020204" pitchFamily="34" charset="0"/>
              <a:ea typeface="微软雅黑" pitchFamily="34" charset="-122"/>
            </a:endParaRPr>
          </a:p>
        </p:txBody>
      </p:sp>
      <p:sp>
        <p:nvSpPr>
          <p:cNvPr id="83" name="文本框 82"/>
          <p:cNvSpPr txBox="1"/>
          <p:nvPr/>
        </p:nvSpPr>
        <p:spPr bwMode="gray">
          <a:xfrm>
            <a:off x="1059346" y="2740967"/>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4" name="文本框 83"/>
          <p:cNvSpPr txBox="1"/>
          <p:nvPr/>
        </p:nvSpPr>
        <p:spPr bwMode="gray">
          <a:xfrm>
            <a:off x="4898052" y="2746004"/>
            <a:ext cx="481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R2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8" name="圆角矩形 87"/>
          <p:cNvSpPr/>
          <p:nvPr/>
        </p:nvSpPr>
        <p:spPr bwMode="gray">
          <a:xfrm>
            <a:off x="2039618" y="2564864"/>
            <a:ext cx="2360932" cy="621214"/>
          </a:xfrm>
          <a:prstGeom prst="roundRect">
            <a:avLst>
              <a:gd name="adj" fmla="val 7486"/>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fontAlgn="ctr"/>
            <a:r>
              <a:rPr lang="en-US" sz="1200" dirty="0">
                <a:solidFill>
                  <a:schemeClr val="accent2"/>
                </a:solidFill>
                <a:latin typeface="Huawei Sans" panose="020C0503030203020204" pitchFamily="34" charset="0"/>
              </a:rPr>
              <a:t>Virtual IP address: 192.168.1.254</a:t>
            </a:r>
          </a:p>
          <a:p>
            <a:pPr fontAlgn="ctr"/>
            <a:r>
              <a:rPr lang="en-US" sz="1200" dirty="0">
                <a:solidFill>
                  <a:schemeClr val="accent2"/>
                </a:solidFill>
                <a:latin typeface="Huawei Sans" panose="020C0503030203020204" pitchFamily="34" charset="0"/>
              </a:rPr>
              <a:t>Virtual MAC address: 0000-5e00-0101</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3415159" y="4088251"/>
            <a:ext cx="812291"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000000"/>
                </a:solidFill>
                <a:latin typeface="Huawei Sans" panose="020C0503030203020204" pitchFamily="34" charset="0"/>
              </a:rPr>
              <a:t>Switch</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2827012934"/>
      </p:ext>
    </p:extLst>
  </p:cSld>
  <p:clrMapOvr>
    <a:masterClrMapping/>
  </p:clrMapOvr>
</p:sld>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noFill/>
        <a:ln w="28575" algn="ctr">
          <a:solidFill>
            <a:schemeClr val="tx1"/>
          </a:solidFill>
          <a:round/>
          <a:headEnd/>
          <a:tailEnd/>
        </a:ln>
        <a:extLst>
          <a:ext uri="{909E8E84-426E-40DD-AFC4-6F175D3DCCD1}">
            <a14:hiddenFill xmlns:a14="http://schemas.microsoft.com/office/drawing/2010/main">
              <a:noFill/>
            </a14:hiddenFill>
          </a:ext>
        </a:extLst>
      </a:spPr>
      <a:body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BE5460C-6424-4CA2-8ABC-F15EC25053CF}"/>
</file>

<file path=customXml/itemProps2.xml><?xml version="1.0" encoding="utf-8"?>
<ds:datastoreItem xmlns:ds="http://schemas.openxmlformats.org/officeDocument/2006/customXml" ds:itemID="{9D475F28-8676-4E33-8340-05C0ED9E6772}"/>
</file>

<file path=customXml/itemProps3.xml><?xml version="1.0" encoding="utf-8"?>
<ds:datastoreItem xmlns:ds="http://schemas.openxmlformats.org/officeDocument/2006/customXml" ds:itemID="{45E3B1F5-37CC-42FF-9688-43614F5687C9}"/>
</file>

<file path=docProps/app.xml><?xml version="1.0" encoding="utf-8"?>
<Properties xmlns="http://schemas.openxmlformats.org/officeDocument/2006/extended-properties" xmlns:vt="http://schemas.openxmlformats.org/officeDocument/2006/docPropsVTypes">
  <Template/>
  <TotalTime>5118</TotalTime>
  <Words>4878</Words>
  <Application>Microsoft Office PowerPoint</Application>
  <PresentationFormat>Widescreen</PresentationFormat>
  <Paragraphs>609</Paragraphs>
  <Slides>34</Slides>
  <Notes>34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34</vt:i4>
      </vt:variant>
    </vt:vector>
  </HeadingPairs>
  <TitlesOfParts>
    <vt:vector size="41" baseType="lpstr">
      <vt:lpstr>微软雅黑</vt:lpstr>
      <vt:lpstr>方正兰亭黑简体</vt:lpstr>
      <vt:lpstr>Arial</vt:lpstr>
      <vt:lpstr>Huawei Sans</vt:lpstr>
      <vt:lpstr>Wingdings</vt:lpstr>
      <vt:lpstr>自定义设计方案</vt:lpstr>
      <vt:lpstr>2_自定义设计方案</vt:lpstr>
      <vt:lpstr>PowerPoint Presentation</vt:lpstr>
      <vt:lpstr>VRRP Implementation and Configuration</vt:lpstr>
      <vt:lpstr>PowerPoint Presentation</vt:lpstr>
      <vt:lpstr>PowerPoint Presentation</vt:lpstr>
      <vt:lpstr>PowerPoint Presentation</vt:lpstr>
      <vt:lpstr>Problems Faced by a Single Gateway</vt:lpstr>
      <vt:lpstr>Overview of VRRP</vt:lpstr>
      <vt:lpstr>Basic VRRP Concepts (1)</vt:lpstr>
      <vt:lpstr>Basic VRRP Concepts (2)</vt:lpstr>
      <vt:lpstr>Basic VRRP Concepts (3)</vt:lpstr>
      <vt:lpstr>VRRP Packet Format</vt:lpstr>
      <vt:lpstr>VRRP Timers</vt:lpstr>
      <vt:lpstr>PowerPoint Presentation</vt:lpstr>
      <vt:lpstr>VRRP State Machine</vt:lpstr>
      <vt:lpstr>VRRP States</vt:lpstr>
      <vt:lpstr>VRRP Master/Backup Election (1)</vt:lpstr>
      <vt:lpstr>VRRP Master/Backup Election (2)</vt:lpstr>
      <vt:lpstr>VRRP Master/Backup Election (3)</vt:lpstr>
      <vt:lpstr>VRRP Active/Standby Switchover</vt:lpstr>
      <vt:lpstr>VRRP Active/Standby Switchback (1)</vt:lpstr>
      <vt:lpstr>VRRP Active/Standby Switchback (2)</vt:lpstr>
      <vt:lpstr>PowerPoint Presentation</vt:lpstr>
      <vt:lpstr>VRRP Load Balancing</vt:lpstr>
      <vt:lpstr>VRRP Monitoring the Uplink Interface Status</vt:lpstr>
      <vt:lpstr>Association Between VRRP and BFD</vt:lpstr>
      <vt:lpstr>Application of VRRP and MSTP</vt:lpstr>
      <vt:lpstr>PowerPoint Presentation</vt:lpstr>
      <vt:lpstr>Basic VRRP Configuration Commands (1)</vt:lpstr>
      <vt:lpstr>Basic VRRP Configuration Commands (2)</vt:lpstr>
      <vt:lpstr>VRRP Configuration Example</vt:lpstr>
      <vt:lpstr>Verifying Basic VRRP Configurations</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544</cp:revision>
  <dcterms:created xsi:type="dcterms:W3CDTF">2018-11-29T10:16:29Z</dcterms:created>
  <dcterms:modified xsi:type="dcterms:W3CDTF">2020-08-11T10:08:11Z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(3)Vnai3pkgWcv4Z2bAen+0CdJrDABPflJrq+Tiopw1vHTvIiJFLEx1tmkfUgILSfX5DxPOBWtJ
2Sgq2D3VHDJ0QX/JVFuETmRRDrY3I/PIUhBlUt4Dj61nqVh4QFUTc+VXux1inurrOB79syx5
NgaRIzrIhzcMuBK4h18ooe3fBkr6ex1+hXubNevQ6isk3jgstUDEUbI1FGb3YlCPCknIPVYJ
wnnSEhAWu1SuS5us37</vt:lpwstr>
  </property>
  <property fmtid="{D5CDD505-2E9C-101B-9397-08002B2CF9AE}" pid="3" name="_2015_ms_pID_7253431">
    <vt:lpwstr>3pu/CL1+u8p6Q+MS38KLDYk95axGgDKkbLlyf1CaeE4pcm92jnKOuu
t3V1jERBHbFcKWPx1DKZ5O399CkLP6QAAsVzTVQHAhbA7d2IzqkGNjd2wEjCs0jTxuPssGwX
eLcfzeTyyMxkVRLZJLpKvFBlM2dqSQ7kPxkuZIAxkhlcrAuC1Rsz6OE/gqn38tAh6S3R+/kn
lRu68p9mT+tUMeRTucMyNeY5ie9fXZQM8kL1</vt:lpwstr>
  </property>
  <property fmtid="{D5CDD505-2E9C-101B-9397-08002B2CF9AE}" pid="4" name="_2015_ms_pID_7253432">
    <vt:lpwstr>GA==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1590992595</vt:lpwstr>
  </property>
  <property fmtid="{D5CDD505-2E9C-101B-9397-08002B2CF9AE}" pid="9" name="ContentTypeId">
    <vt:lpwstr>0x01010002C5B4B712841F4C8A7AAEE2CD191271</vt:lpwstr>
  </property>
</Properties>
</file>